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595" autoAdjust="0"/>
  </p:normalViewPr>
  <p:slideViewPr>
    <p:cSldViewPr snapToGrid="0">
      <p:cViewPr varScale="1">
        <p:scale>
          <a:sx n="79" d="100"/>
          <a:sy n="79" d="100"/>
        </p:scale>
        <p:origin x="42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33D129-EB42-4C6A-96C3-E359EB16B62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C28BF6C5-3121-4DE8-B963-2941A3847B2A}">
      <dgm:prSet phldrT="[Text]" custT="1"/>
      <dgm:spPr/>
      <dgm:t>
        <a:bodyPr/>
        <a:lstStyle/>
        <a:p>
          <a:r>
            <a:rPr lang="en-US" sz="12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Chassis Production Unit. </a:t>
          </a:r>
        </a:p>
      </dgm:t>
    </dgm:pt>
    <dgm:pt modelId="{9E55A01B-C7BC-4450-9766-E8F4B6F7B1F5}" type="parTrans" cxnId="{2A32DBA0-5CC4-423C-8AAA-6080B646B21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C03968-378C-4DFC-B17E-084697C0A7F8}" type="sibTrans" cxnId="{2A32DBA0-5CC4-423C-8AAA-6080B646B21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1595D31-A9DC-4397-8932-214EB546B9CD}">
      <dgm:prSet phldrT="[Text]" custT="1"/>
      <dgm:spPr/>
      <dgm:t>
        <a:bodyPr/>
        <a:lstStyle/>
        <a:p>
          <a:r>
            <a:rPr lang="en-US" sz="12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Electro-Coating.</a:t>
          </a:r>
        </a:p>
      </dgm:t>
    </dgm:pt>
    <dgm:pt modelId="{E9E4B9B3-8B71-4FA0-A916-828D0EBDB749}" type="parTrans" cxnId="{41FFC6EC-377A-4C20-8D27-0C810CBCD1C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A0E6A1E4-6E1E-467B-988F-410F6E955D12}" type="sibTrans" cxnId="{41FFC6EC-377A-4C20-8D27-0C810CBCD1C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52DE0BE-9DB8-4242-9304-4E567A1AD092}">
      <dgm:prSet phldrT="[Text]" custT="1"/>
      <dgm:spPr/>
      <dgm:t>
        <a:bodyPr/>
        <a:lstStyle/>
        <a:p>
          <a:r>
            <a:rPr lang="en-US" sz="12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surface finish center.</a:t>
          </a:r>
        </a:p>
      </dgm:t>
    </dgm:pt>
    <dgm:pt modelId="{3CBE2FA0-5368-409F-84C6-47D6EA0F33E0}" type="parTrans" cxnId="{A3563650-BB61-4FCE-B180-C9BFA6C5F15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3F5280F9-17CD-4A8F-A4C0-8193C9C66308}" type="sibTrans" cxnId="{A3563650-BB61-4FCE-B180-C9BFA6C5F15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D8097077-4A59-4DCF-9662-44AD9D5E0781}">
      <dgm:prSet phldrT="[Text]" custT="1"/>
      <dgm:spPr/>
      <dgm:t>
        <a:bodyPr/>
        <a:lstStyle/>
        <a:p>
          <a:r>
            <a:rPr lang="en-US" sz="12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Pre-Asssembly </a:t>
          </a:r>
        </a:p>
      </dgm:t>
    </dgm:pt>
    <dgm:pt modelId="{ED251CAB-3292-4A8B-BE40-2FFC97B517CC}" type="parTrans" cxnId="{D22D4E9D-EFD0-422D-A7CB-07EF730749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A59085F-2C1B-489E-ACEB-D4BB73C783A9}" type="sibTrans" cxnId="{D22D4E9D-EFD0-422D-A7CB-07EF730749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B49FF74-C49D-4809-BAF7-92E7EBEC2B00}">
      <dgm:prSet phldrT="[Text]" custT="1"/>
      <dgm:spPr/>
      <dgm:t>
        <a:bodyPr/>
        <a:lstStyle/>
        <a:p>
          <a:r>
            <a:rPr lang="en-US" sz="1200"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Final Assembly Line</a:t>
          </a:r>
        </a:p>
      </dgm:t>
    </dgm:pt>
    <dgm:pt modelId="{3DA29C77-6E63-4D9E-9E26-88F519E12978}" type="parTrans" cxnId="{B3745225-5C9D-4355-834F-1604D172FCE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F7608BF-03BF-48A7-90D2-D55CF96274C3}" type="sibTrans" cxnId="{B3745225-5C9D-4355-834F-1604D172FCE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F2F75D3-D666-4BE9-AB66-DBAB8BC81AEB}" type="pres">
      <dgm:prSet presAssocID="{6D33D129-EB42-4C6A-96C3-E359EB16B621}" presName="cycle" presStyleCnt="0">
        <dgm:presLayoutVars>
          <dgm:dir/>
          <dgm:resizeHandles val="exact"/>
        </dgm:presLayoutVars>
      </dgm:prSet>
      <dgm:spPr/>
      <dgm:t>
        <a:bodyPr/>
        <a:lstStyle/>
        <a:p>
          <a:endParaRPr lang="en-US"/>
        </a:p>
      </dgm:t>
    </dgm:pt>
    <dgm:pt modelId="{012972D8-9AA4-41B3-9DA8-F006A55D5742}" type="pres">
      <dgm:prSet presAssocID="{C28BF6C5-3121-4DE8-B963-2941A3847B2A}" presName="dummy" presStyleCnt="0"/>
      <dgm:spPr/>
    </dgm:pt>
    <dgm:pt modelId="{1F55C0E4-D5F4-4871-B79D-CCC9BFF6E48C}" type="pres">
      <dgm:prSet presAssocID="{C28BF6C5-3121-4DE8-B963-2941A3847B2A}" presName="node" presStyleLbl="revTx" presStyleIdx="0" presStyleCnt="5">
        <dgm:presLayoutVars>
          <dgm:bulletEnabled val="1"/>
        </dgm:presLayoutVars>
      </dgm:prSet>
      <dgm:spPr/>
      <dgm:t>
        <a:bodyPr/>
        <a:lstStyle/>
        <a:p>
          <a:endParaRPr lang="en-US"/>
        </a:p>
      </dgm:t>
    </dgm:pt>
    <dgm:pt modelId="{0B04E228-CB25-4590-986F-DCE0B3E64BA4}" type="pres">
      <dgm:prSet presAssocID="{9DC03968-378C-4DFC-B17E-084697C0A7F8}" presName="sibTrans" presStyleLbl="node1" presStyleIdx="0" presStyleCnt="5"/>
      <dgm:spPr/>
      <dgm:t>
        <a:bodyPr/>
        <a:lstStyle/>
        <a:p>
          <a:endParaRPr lang="en-US"/>
        </a:p>
      </dgm:t>
    </dgm:pt>
    <dgm:pt modelId="{A087CF9A-803E-478E-853A-A7C963279E47}" type="pres">
      <dgm:prSet presAssocID="{51595D31-A9DC-4397-8932-214EB546B9CD}" presName="dummy" presStyleCnt="0"/>
      <dgm:spPr/>
    </dgm:pt>
    <dgm:pt modelId="{22347F97-D9D6-48F9-B0CE-2B3D664CAB14}" type="pres">
      <dgm:prSet presAssocID="{51595D31-A9DC-4397-8932-214EB546B9CD}" presName="node" presStyleLbl="revTx" presStyleIdx="1" presStyleCnt="5">
        <dgm:presLayoutVars>
          <dgm:bulletEnabled val="1"/>
        </dgm:presLayoutVars>
      </dgm:prSet>
      <dgm:spPr/>
      <dgm:t>
        <a:bodyPr/>
        <a:lstStyle/>
        <a:p>
          <a:endParaRPr lang="en-US"/>
        </a:p>
      </dgm:t>
    </dgm:pt>
    <dgm:pt modelId="{22F5045A-EF64-403A-AD1F-5ECE3DF913FE}" type="pres">
      <dgm:prSet presAssocID="{A0E6A1E4-6E1E-467B-988F-410F6E955D12}" presName="sibTrans" presStyleLbl="node1" presStyleIdx="1" presStyleCnt="5"/>
      <dgm:spPr/>
      <dgm:t>
        <a:bodyPr/>
        <a:lstStyle/>
        <a:p>
          <a:endParaRPr lang="en-US"/>
        </a:p>
      </dgm:t>
    </dgm:pt>
    <dgm:pt modelId="{9D50E124-31E3-4E40-BD1F-069BCD36C0F4}" type="pres">
      <dgm:prSet presAssocID="{252DE0BE-9DB8-4242-9304-4E567A1AD092}" presName="dummy" presStyleCnt="0"/>
      <dgm:spPr/>
    </dgm:pt>
    <dgm:pt modelId="{779246C9-E591-4364-A2EB-07D18E862B08}" type="pres">
      <dgm:prSet presAssocID="{252DE0BE-9DB8-4242-9304-4E567A1AD092}" presName="node" presStyleLbl="revTx" presStyleIdx="2" presStyleCnt="5">
        <dgm:presLayoutVars>
          <dgm:bulletEnabled val="1"/>
        </dgm:presLayoutVars>
      </dgm:prSet>
      <dgm:spPr/>
      <dgm:t>
        <a:bodyPr/>
        <a:lstStyle/>
        <a:p>
          <a:endParaRPr lang="en-US"/>
        </a:p>
      </dgm:t>
    </dgm:pt>
    <dgm:pt modelId="{540781D2-22BE-44A8-9439-7BF13BC5976A}" type="pres">
      <dgm:prSet presAssocID="{3F5280F9-17CD-4A8F-A4C0-8193C9C66308}" presName="sibTrans" presStyleLbl="node1" presStyleIdx="2" presStyleCnt="5"/>
      <dgm:spPr/>
      <dgm:t>
        <a:bodyPr/>
        <a:lstStyle/>
        <a:p>
          <a:endParaRPr lang="en-US"/>
        </a:p>
      </dgm:t>
    </dgm:pt>
    <dgm:pt modelId="{C26ED60A-9EDE-404B-A8F5-E069A4F30759}" type="pres">
      <dgm:prSet presAssocID="{D8097077-4A59-4DCF-9662-44AD9D5E0781}" presName="dummy" presStyleCnt="0"/>
      <dgm:spPr/>
    </dgm:pt>
    <dgm:pt modelId="{2A160A6A-3B86-4324-B414-81A1250193F8}" type="pres">
      <dgm:prSet presAssocID="{D8097077-4A59-4DCF-9662-44AD9D5E0781}" presName="node" presStyleLbl="revTx" presStyleIdx="3" presStyleCnt="5">
        <dgm:presLayoutVars>
          <dgm:bulletEnabled val="1"/>
        </dgm:presLayoutVars>
      </dgm:prSet>
      <dgm:spPr/>
      <dgm:t>
        <a:bodyPr/>
        <a:lstStyle/>
        <a:p>
          <a:endParaRPr lang="en-US"/>
        </a:p>
      </dgm:t>
    </dgm:pt>
    <dgm:pt modelId="{21C5E9E8-C016-4C6D-B072-BD429126D5F1}" type="pres">
      <dgm:prSet presAssocID="{FA59085F-2C1B-489E-ACEB-D4BB73C783A9}" presName="sibTrans" presStyleLbl="node1" presStyleIdx="3" presStyleCnt="5"/>
      <dgm:spPr/>
      <dgm:t>
        <a:bodyPr/>
        <a:lstStyle/>
        <a:p>
          <a:endParaRPr lang="en-US"/>
        </a:p>
      </dgm:t>
    </dgm:pt>
    <dgm:pt modelId="{50EFDF8B-96CE-43B0-A4D4-336681D49833}" type="pres">
      <dgm:prSet presAssocID="{1B49FF74-C49D-4809-BAF7-92E7EBEC2B00}" presName="dummy" presStyleCnt="0"/>
      <dgm:spPr/>
    </dgm:pt>
    <dgm:pt modelId="{C7A33D10-3517-4D86-A6B9-F067BE258D8C}" type="pres">
      <dgm:prSet presAssocID="{1B49FF74-C49D-4809-BAF7-92E7EBEC2B00}" presName="node" presStyleLbl="revTx" presStyleIdx="4" presStyleCnt="5">
        <dgm:presLayoutVars>
          <dgm:bulletEnabled val="1"/>
        </dgm:presLayoutVars>
      </dgm:prSet>
      <dgm:spPr/>
      <dgm:t>
        <a:bodyPr/>
        <a:lstStyle/>
        <a:p>
          <a:endParaRPr lang="en-US"/>
        </a:p>
      </dgm:t>
    </dgm:pt>
    <dgm:pt modelId="{B86974D0-2A76-45B2-AA01-E81175FAEC0F}" type="pres">
      <dgm:prSet presAssocID="{5F7608BF-03BF-48A7-90D2-D55CF96274C3}" presName="sibTrans" presStyleLbl="node1" presStyleIdx="4" presStyleCnt="5" custScaleX="93701" custLinFactNeighborY="1284"/>
      <dgm:spPr/>
      <dgm:t>
        <a:bodyPr/>
        <a:lstStyle/>
        <a:p>
          <a:endParaRPr lang="en-US"/>
        </a:p>
      </dgm:t>
    </dgm:pt>
  </dgm:ptLst>
  <dgm:cxnLst>
    <dgm:cxn modelId="{D22D4E9D-EFD0-422D-A7CB-07EF7307496F}" srcId="{6D33D129-EB42-4C6A-96C3-E359EB16B621}" destId="{D8097077-4A59-4DCF-9662-44AD9D5E0781}" srcOrd="3" destOrd="0" parTransId="{ED251CAB-3292-4A8B-BE40-2FFC97B517CC}" sibTransId="{FA59085F-2C1B-489E-ACEB-D4BB73C783A9}"/>
    <dgm:cxn modelId="{8EA050E2-4C99-4FBF-B4DF-06A9F6E00F1A}" type="presOf" srcId="{1B49FF74-C49D-4809-BAF7-92E7EBEC2B00}" destId="{C7A33D10-3517-4D86-A6B9-F067BE258D8C}" srcOrd="0" destOrd="0" presId="urn:microsoft.com/office/officeart/2005/8/layout/cycle1"/>
    <dgm:cxn modelId="{E150670D-05AC-4BB3-B4E0-6D9932D207E9}" type="presOf" srcId="{D8097077-4A59-4DCF-9662-44AD9D5E0781}" destId="{2A160A6A-3B86-4324-B414-81A1250193F8}" srcOrd="0" destOrd="0" presId="urn:microsoft.com/office/officeart/2005/8/layout/cycle1"/>
    <dgm:cxn modelId="{BC18EF36-D3F5-4FBD-A105-359DBF3AAC9E}" type="presOf" srcId="{5F7608BF-03BF-48A7-90D2-D55CF96274C3}" destId="{B86974D0-2A76-45B2-AA01-E81175FAEC0F}" srcOrd="0" destOrd="0" presId="urn:microsoft.com/office/officeart/2005/8/layout/cycle1"/>
    <dgm:cxn modelId="{F6CD708A-3860-4EB7-93BF-17DE12EAA0C7}" type="presOf" srcId="{FA59085F-2C1B-489E-ACEB-D4BB73C783A9}" destId="{21C5E9E8-C016-4C6D-B072-BD429126D5F1}" srcOrd="0" destOrd="0" presId="urn:microsoft.com/office/officeart/2005/8/layout/cycle1"/>
    <dgm:cxn modelId="{07C7FCAB-27E8-4596-943D-EEFC28C12BF6}" type="presOf" srcId="{9DC03968-378C-4DFC-B17E-084697C0A7F8}" destId="{0B04E228-CB25-4590-986F-DCE0B3E64BA4}" srcOrd="0" destOrd="0" presId="urn:microsoft.com/office/officeart/2005/8/layout/cycle1"/>
    <dgm:cxn modelId="{C74D890B-1059-46B5-81E1-568D6F7AB635}" type="presOf" srcId="{6D33D129-EB42-4C6A-96C3-E359EB16B621}" destId="{6F2F75D3-D666-4BE9-AB66-DBAB8BC81AEB}" srcOrd="0" destOrd="0" presId="urn:microsoft.com/office/officeart/2005/8/layout/cycle1"/>
    <dgm:cxn modelId="{0AE87A3C-11D2-46E3-B900-7B4F03E19665}" type="presOf" srcId="{51595D31-A9DC-4397-8932-214EB546B9CD}" destId="{22347F97-D9D6-48F9-B0CE-2B3D664CAB14}" srcOrd="0" destOrd="0" presId="urn:microsoft.com/office/officeart/2005/8/layout/cycle1"/>
    <dgm:cxn modelId="{7AF5452B-AF05-4725-8DB1-EBA3612EC508}" type="presOf" srcId="{A0E6A1E4-6E1E-467B-988F-410F6E955D12}" destId="{22F5045A-EF64-403A-AD1F-5ECE3DF913FE}" srcOrd="0" destOrd="0" presId="urn:microsoft.com/office/officeart/2005/8/layout/cycle1"/>
    <dgm:cxn modelId="{81AF69E0-B88C-41CF-AF3C-E58FC39B6788}" type="presOf" srcId="{252DE0BE-9DB8-4242-9304-4E567A1AD092}" destId="{779246C9-E591-4364-A2EB-07D18E862B08}" srcOrd="0" destOrd="0" presId="urn:microsoft.com/office/officeart/2005/8/layout/cycle1"/>
    <dgm:cxn modelId="{41FFC6EC-377A-4C20-8D27-0C810CBCD1C8}" srcId="{6D33D129-EB42-4C6A-96C3-E359EB16B621}" destId="{51595D31-A9DC-4397-8932-214EB546B9CD}" srcOrd="1" destOrd="0" parTransId="{E9E4B9B3-8B71-4FA0-A916-828D0EBDB749}" sibTransId="{A0E6A1E4-6E1E-467B-988F-410F6E955D12}"/>
    <dgm:cxn modelId="{2A32DBA0-5CC4-423C-8AAA-6080B646B212}" srcId="{6D33D129-EB42-4C6A-96C3-E359EB16B621}" destId="{C28BF6C5-3121-4DE8-B963-2941A3847B2A}" srcOrd="0" destOrd="0" parTransId="{9E55A01B-C7BC-4450-9766-E8F4B6F7B1F5}" sibTransId="{9DC03968-378C-4DFC-B17E-084697C0A7F8}"/>
    <dgm:cxn modelId="{4934498F-DB26-4D33-9F75-FD063B36C0E3}" type="presOf" srcId="{C28BF6C5-3121-4DE8-B963-2941A3847B2A}" destId="{1F55C0E4-D5F4-4871-B79D-CCC9BFF6E48C}" srcOrd="0" destOrd="0" presId="urn:microsoft.com/office/officeart/2005/8/layout/cycle1"/>
    <dgm:cxn modelId="{A3563650-BB61-4FCE-B180-C9BFA6C5F151}" srcId="{6D33D129-EB42-4C6A-96C3-E359EB16B621}" destId="{252DE0BE-9DB8-4242-9304-4E567A1AD092}" srcOrd="2" destOrd="0" parTransId="{3CBE2FA0-5368-409F-84C6-47D6EA0F33E0}" sibTransId="{3F5280F9-17CD-4A8F-A4C0-8193C9C66308}"/>
    <dgm:cxn modelId="{C60E95A8-E892-4F1F-816C-917E089C158C}" type="presOf" srcId="{3F5280F9-17CD-4A8F-A4C0-8193C9C66308}" destId="{540781D2-22BE-44A8-9439-7BF13BC5976A}" srcOrd="0" destOrd="0" presId="urn:microsoft.com/office/officeart/2005/8/layout/cycle1"/>
    <dgm:cxn modelId="{B3745225-5C9D-4355-834F-1604D172FCE1}" srcId="{6D33D129-EB42-4C6A-96C3-E359EB16B621}" destId="{1B49FF74-C49D-4809-BAF7-92E7EBEC2B00}" srcOrd="4" destOrd="0" parTransId="{3DA29C77-6E63-4D9E-9E26-88F519E12978}" sibTransId="{5F7608BF-03BF-48A7-90D2-D55CF96274C3}"/>
    <dgm:cxn modelId="{48A7403E-0336-4894-AA46-C50DBFE1FF29}" type="presParOf" srcId="{6F2F75D3-D666-4BE9-AB66-DBAB8BC81AEB}" destId="{012972D8-9AA4-41B3-9DA8-F006A55D5742}" srcOrd="0" destOrd="0" presId="urn:microsoft.com/office/officeart/2005/8/layout/cycle1"/>
    <dgm:cxn modelId="{B79F8286-D4C7-4C86-BBCD-64D0BAE28B98}" type="presParOf" srcId="{6F2F75D3-D666-4BE9-AB66-DBAB8BC81AEB}" destId="{1F55C0E4-D5F4-4871-B79D-CCC9BFF6E48C}" srcOrd="1" destOrd="0" presId="urn:microsoft.com/office/officeart/2005/8/layout/cycle1"/>
    <dgm:cxn modelId="{3D57C18E-E990-432E-A24E-5D3640EE1CCE}" type="presParOf" srcId="{6F2F75D3-D666-4BE9-AB66-DBAB8BC81AEB}" destId="{0B04E228-CB25-4590-986F-DCE0B3E64BA4}" srcOrd="2" destOrd="0" presId="urn:microsoft.com/office/officeart/2005/8/layout/cycle1"/>
    <dgm:cxn modelId="{15C7CF67-7946-4998-8C82-48111B5B31C2}" type="presParOf" srcId="{6F2F75D3-D666-4BE9-AB66-DBAB8BC81AEB}" destId="{A087CF9A-803E-478E-853A-A7C963279E47}" srcOrd="3" destOrd="0" presId="urn:microsoft.com/office/officeart/2005/8/layout/cycle1"/>
    <dgm:cxn modelId="{AECBF6C0-7453-49BA-9715-99CD6DB7AEC7}" type="presParOf" srcId="{6F2F75D3-D666-4BE9-AB66-DBAB8BC81AEB}" destId="{22347F97-D9D6-48F9-B0CE-2B3D664CAB14}" srcOrd="4" destOrd="0" presId="urn:microsoft.com/office/officeart/2005/8/layout/cycle1"/>
    <dgm:cxn modelId="{E8D1E666-16F9-4BB2-AD39-DA9C7762C779}" type="presParOf" srcId="{6F2F75D3-D666-4BE9-AB66-DBAB8BC81AEB}" destId="{22F5045A-EF64-403A-AD1F-5ECE3DF913FE}" srcOrd="5" destOrd="0" presId="urn:microsoft.com/office/officeart/2005/8/layout/cycle1"/>
    <dgm:cxn modelId="{C8496EAB-B0B3-4E77-AFF3-BE22546FB82B}" type="presParOf" srcId="{6F2F75D3-D666-4BE9-AB66-DBAB8BC81AEB}" destId="{9D50E124-31E3-4E40-BD1F-069BCD36C0F4}" srcOrd="6" destOrd="0" presId="urn:microsoft.com/office/officeart/2005/8/layout/cycle1"/>
    <dgm:cxn modelId="{48BF9E0F-0019-4C68-9B04-04F70925C9C1}" type="presParOf" srcId="{6F2F75D3-D666-4BE9-AB66-DBAB8BC81AEB}" destId="{779246C9-E591-4364-A2EB-07D18E862B08}" srcOrd="7" destOrd="0" presId="urn:microsoft.com/office/officeart/2005/8/layout/cycle1"/>
    <dgm:cxn modelId="{F33D49A9-30FF-47D2-90D9-30C820D1E100}" type="presParOf" srcId="{6F2F75D3-D666-4BE9-AB66-DBAB8BC81AEB}" destId="{540781D2-22BE-44A8-9439-7BF13BC5976A}" srcOrd="8" destOrd="0" presId="urn:microsoft.com/office/officeart/2005/8/layout/cycle1"/>
    <dgm:cxn modelId="{CF865309-A685-4761-AA22-EBEA0B144CC0}" type="presParOf" srcId="{6F2F75D3-D666-4BE9-AB66-DBAB8BC81AEB}" destId="{C26ED60A-9EDE-404B-A8F5-E069A4F30759}" srcOrd="9" destOrd="0" presId="urn:microsoft.com/office/officeart/2005/8/layout/cycle1"/>
    <dgm:cxn modelId="{D5DE6969-EA5B-4FDA-AFBE-8DF1B43C9FBE}" type="presParOf" srcId="{6F2F75D3-D666-4BE9-AB66-DBAB8BC81AEB}" destId="{2A160A6A-3B86-4324-B414-81A1250193F8}" srcOrd="10" destOrd="0" presId="urn:microsoft.com/office/officeart/2005/8/layout/cycle1"/>
    <dgm:cxn modelId="{D5DE01D3-4420-4CB4-B51A-6B7312137D08}" type="presParOf" srcId="{6F2F75D3-D666-4BE9-AB66-DBAB8BC81AEB}" destId="{21C5E9E8-C016-4C6D-B072-BD429126D5F1}" srcOrd="11" destOrd="0" presId="urn:microsoft.com/office/officeart/2005/8/layout/cycle1"/>
    <dgm:cxn modelId="{D9018E8F-060D-4AA8-89D1-612606D7E955}" type="presParOf" srcId="{6F2F75D3-D666-4BE9-AB66-DBAB8BC81AEB}" destId="{50EFDF8B-96CE-43B0-A4D4-336681D49833}" srcOrd="12" destOrd="0" presId="urn:microsoft.com/office/officeart/2005/8/layout/cycle1"/>
    <dgm:cxn modelId="{363063B4-0B74-4863-A0B5-B1140D6F207D}" type="presParOf" srcId="{6F2F75D3-D666-4BE9-AB66-DBAB8BC81AEB}" destId="{C7A33D10-3517-4D86-A6B9-F067BE258D8C}" srcOrd="13" destOrd="0" presId="urn:microsoft.com/office/officeart/2005/8/layout/cycle1"/>
    <dgm:cxn modelId="{99095102-7B7A-4DAE-8570-4A65C67F6EFB}" type="presParOf" srcId="{6F2F75D3-D666-4BE9-AB66-DBAB8BC81AEB}" destId="{B86974D0-2A76-45B2-AA01-E81175FAEC0F}" srcOrd="14" destOrd="0" presId="urn:microsoft.com/office/officeart/2005/8/layout/cycle1"/>
  </dgm:cxnLst>
  <dgm:bg>
    <a:solidFill>
      <a:schemeClr val="accent1">
        <a:lumMod val="7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5C0E4-D5F4-4871-B79D-CCC9BFF6E48C}">
      <dsp:nvSpPr>
        <dsp:cNvPr id="0" name=""/>
        <dsp:cNvSpPr/>
      </dsp:nvSpPr>
      <dsp:spPr>
        <a:xfrm>
          <a:off x="3724014" y="27570"/>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Chassis Production Unit. </a:t>
          </a:r>
        </a:p>
      </dsp:txBody>
      <dsp:txXfrm>
        <a:off x="3724014" y="27570"/>
        <a:ext cx="927639" cy="927639"/>
      </dsp:txXfrm>
    </dsp:sp>
    <dsp:sp modelId="{0B04E228-CB25-4590-986F-DCE0B3E64BA4}">
      <dsp:nvSpPr>
        <dsp:cNvPr id="0" name=""/>
        <dsp:cNvSpPr/>
      </dsp:nvSpPr>
      <dsp:spPr>
        <a:xfrm>
          <a:off x="1542732" y="837"/>
          <a:ext cx="3476900" cy="3476900"/>
        </a:xfrm>
        <a:prstGeom prst="circularArrow">
          <a:avLst>
            <a:gd name="adj1" fmla="val 5203"/>
            <a:gd name="adj2" fmla="val 336092"/>
            <a:gd name="adj3" fmla="val 21292514"/>
            <a:gd name="adj4" fmla="val 19766877"/>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347F97-D9D6-48F9-B0CE-2B3D664CAB14}">
      <dsp:nvSpPr>
        <dsp:cNvPr id="0" name=""/>
        <dsp:cNvSpPr/>
      </dsp:nvSpPr>
      <dsp:spPr>
        <a:xfrm>
          <a:off x="4284355" y="1752122"/>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Electro-Coating.</a:t>
          </a:r>
        </a:p>
      </dsp:txBody>
      <dsp:txXfrm>
        <a:off x="4284355" y="1752122"/>
        <a:ext cx="927639" cy="927639"/>
      </dsp:txXfrm>
    </dsp:sp>
    <dsp:sp modelId="{22F5045A-EF64-403A-AD1F-5ECE3DF913FE}">
      <dsp:nvSpPr>
        <dsp:cNvPr id="0" name=""/>
        <dsp:cNvSpPr/>
      </dsp:nvSpPr>
      <dsp:spPr>
        <a:xfrm>
          <a:off x="1542732" y="837"/>
          <a:ext cx="3476900" cy="3476900"/>
        </a:xfrm>
        <a:prstGeom prst="circularArrow">
          <a:avLst>
            <a:gd name="adj1" fmla="val 5203"/>
            <a:gd name="adj2" fmla="val 336092"/>
            <a:gd name="adj3" fmla="val 4013943"/>
            <a:gd name="adj4" fmla="val 2254125"/>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9246C9-E591-4364-A2EB-07D18E862B08}">
      <dsp:nvSpPr>
        <dsp:cNvPr id="0" name=""/>
        <dsp:cNvSpPr/>
      </dsp:nvSpPr>
      <dsp:spPr>
        <a:xfrm>
          <a:off x="2817363" y="2817954"/>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surface finish center.</a:t>
          </a:r>
        </a:p>
      </dsp:txBody>
      <dsp:txXfrm>
        <a:off x="2817363" y="2817954"/>
        <a:ext cx="927639" cy="927639"/>
      </dsp:txXfrm>
    </dsp:sp>
    <dsp:sp modelId="{540781D2-22BE-44A8-9439-7BF13BC5976A}">
      <dsp:nvSpPr>
        <dsp:cNvPr id="0" name=""/>
        <dsp:cNvSpPr/>
      </dsp:nvSpPr>
      <dsp:spPr>
        <a:xfrm>
          <a:off x="1542732" y="837"/>
          <a:ext cx="3476900" cy="3476900"/>
        </a:xfrm>
        <a:prstGeom prst="circularArrow">
          <a:avLst>
            <a:gd name="adj1" fmla="val 5203"/>
            <a:gd name="adj2" fmla="val 336092"/>
            <a:gd name="adj3" fmla="val 8209783"/>
            <a:gd name="adj4" fmla="val 6449965"/>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60A6A-3B86-4324-B414-81A1250193F8}">
      <dsp:nvSpPr>
        <dsp:cNvPr id="0" name=""/>
        <dsp:cNvSpPr/>
      </dsp:nvSpPr>
      <dsp:spPr>
        <a:xfrm>
          <a:off x="1350371" y="1752122"/>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Pre-Asssembly </a:t>
          </a:r>
        </a:p>
      </dsp:txBody>
      <dsp:txXfrm>
        <a:off x="1350371" y="1752122"/>
        <a:ext cx="927639" cy="927639"/>
      </dsp:txXfrm>
    </dsp:sp>
    <dsp:sp modelId="{21C5E9E8-C016-4C6D-B072-BD429126D5F1}">
      <dsp:nvSpPr>
        <dsp:cNvPr id="0" name=""/>
        <dsp:cNvSpPr/>
      </dsp:nvSpPr>
      <dsp:spPr>
        <a:xfrm>
          <a:off x="1542732" y="837"/>
          <a:ext cx="3476900" cy="3476900"/>
        </a:xfrm>
        <a:prstGeom prst="circularArrow">
          <a:avLst>
            <a:gd name="adj1" fmla="val 5203"/>
            <a:gd name="adj2" fmla="val 336092"/>
            <a:gd name="adj3" fmla="val 12297031"/>
            <a:gd name="adj4" fmla="val 10771394"/>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A33D10-3517-4D86-A6B9-F067BE258D8C}">
      <dsp:nvSpPr>
        <dsp:cNvPr id="0" name=""/>
        <dsp:cNvSpPr/>
      </dsp:nvSpPr>
      <dsp:spPr>
        <a:xfrm>
          <a:off x="1910712" y="27570"/>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Final Assembly Line</a:t>
          </a:r>
        </a:p>
      </dsp:txBody>
      <dsp:txXfrm>
        <a:off x="1910712" y="27570"/>
        <a:ext cx="927639" cy="927639"/>
      </dsp:txXfrm>
    </dsp:sp>
    <dsp:sp modelId="{B86974D0-2A76-45B2-AA01-E81175FAEC0F}">
      <dsp:nvSpPr>
        <dsp:cNvPr id="0" name=""/>
        <dsp:cNvSpPr/>
      </dsp:nvSpPr>
      <dsp:spPr>
        <a:xfrm>
          <a:off x="1652237" y="45480"/>
          <a:ext cx="3257890" cy="3476900"/>
        </a:xfrm>
        <a:prstGeom prst="circularArrow">
          <a:avLst>
            <a:gd name="adj1" fmla="val 5203"/>
            <a:gd name="adj2" fmla="val 336092"/>
            <a:gd name="adj3" fmla="val 16864934"/>
            <a:gd name="adj4" fmla="val 15198974"/>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D0D96-DE00-4A7C-B4F6-71F42846794C}" type="datetimeFigureOut">
              <a:rPr lang="en-US" smtClean="0"/>
              <a:t>5/8/2019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DC0D0-9B39-4033-A14F-1A2B22B19E93}" type="slidenum">
              <a:rPr lang="en-US" smtClean="0"/>
              <a:t>‹#›</a:t>
            </a:fld>
            <a:endParaRPr lang="en-US" dirty="0"/>
          </a:p>
        </p:txBody>
      </p:sp>
    </p:spTree>
    <p:extLst>
      <p:ext uri="{BB962C8B-B14F-4D97-AF65-F5344CB8AC3E}">
        <p14:creationId xmlns:p14="http://schemas.microsoft.com/office/powerpoint/2010/main" val="1332699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Bayerische Motoren Werke (BWM) is a German founded automobile engineering company. Currently, BMW is best known for its excellence in manufacturing and production of cars and motorcycles. Majority of BMW products are shipped under the BMW Motorrad </a:t>
            </a:r>
            <a:r>
              <a:rPr lang="en-US" sz="1200" dirty="0" smtClean="0">
                <a:latin typeface="Times New Roman" panose="02020603050405020304" pitchFamily="18" charset="0"/>
                <a:cs typeface="Times New Roman" panose="02020603050405020304" pitchFamily="18" charset="0"/>
              </a:rPr>
              <a:t>Tate, Bals, &amp; Ellram, 2018, P. 20).</a:t>
            </a:r>
            <a:r>
              <a:rPr lang="en-US" sz="1200" kern="1200" dirty="0" smtClean="0">
                <a:solidFill>
                  <a:schemeClr val="tx1"/>
                </a:solidFill>
                <a:effectLst/>
                <a:latin typeface="+mn-lt"/>
                <a:ea typeface="+mn-ea"/>
                <a:cs typeface="+mn-cs"/>
              </a:rPr>
              <a:t>. The company operates varied business segments which include motorcycles, automotive, financial services, in addition to other key segments. The motorcycle department pays attention to the provision of premium services. The automobile segment deals with the development, manufacturing, assembling, as well as selling of cars under different brands with BMW inclusive (Tate, Bals, &amp; Ellram 2018).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2</a:t>
            </a:fld>
            <a:endParaRPr lang="en-US" dirty="0"/>
          </a:p>
        </p:txBody>
      </p:sp>
    </p:spTree>
    <p:extLst>
      <p:ext uri="{BB962C8B-B14F-4D97-AF65-F5344CB8AC3E}">
        <p14:creationId xmlns:p14="http://schemas.microsoft.com/office/powerpoint/2010/main" val="2310016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BMW company was established in 1916 by Franz Josef Popp, Karl Rapp, and Camilo Castiglioni. It is headquartered in Munich, Bavaria (Tate et al. 2018). Since its establishment, the company has made an effort to become one of the most reputable top performers in the automobile industry. In 1917, the company endeavored to manufacture aircraft. However, in 1918, the company was forced to shift from aircraft-engine production as a requirement from the terms and conditions of the Versailles Armistice Treaty, an aspect which occurred as a result of Germany loss during the World War I. Due to this challenge in producing aircraft-engine, the company shifted to produce motorcycles in 1923, and later on, the production of automobiles in 1928 (Tate et al. 2018). In 2012, the BMW company was highly embraced and listed as one of the most reputable companies in the world by Forbers.com after holding about 60% of the total surveys. Currently,</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company manufactures a varied of BMW model cars which include BMW M3, BMW X3, BMW Z4, and BMW Concept X6 </a:t>
            </a:r>
            <a:r>
              <a:rPr lang="en-US" sz="1200" kern="1200" dirty="0" smtClean="0">
                <a:solidFill>
                  <a:schemeClr val="tx1"/>
                </a:solidFill>
                <a:effectLst/>
                <a:latin typeface="+mn-lt"/>
                <a:ea typeface="+mn-ea"/>
                <a:cs typeface="+mn-cs"/>
              </a:rPr>
              <a:t>Active Hybrid. </a:t>
            </a:r>
            <a:r>
              <a:rPr lang="en-US" sz="1200" kern="1200" dirty="0" smtClean="0">
                <a:solidFill>
                  <a:schemeClr val="tx1"/>
                </a:solidFill>
                <a:effectLst/>
                <a:latin typeface="+mn-lt"/>
                <a:ea typeface="+mn-ea"/>
                <a:cs typeface="+mn-cs"/>
              </a:rPr>
              <a:t>The company also offers a variety of vehicle spares and financial services in the wider automobile market. </a:t>
            </a:r>
          </a:p>
          <a:p>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3</a:t>
            </a:fld>
            <a:endParaRPr lang="en-US" dirty="0"/>
          </a:p>
        </p:txBody>
      </p:sp>
    </p:spTree>
    <p:extLst>
      <p:ext uri="{BB962C8B-B14F-4D97-AF65-F5344CB8AC3E}">
        <p14:creationId xmlns:p14="http://schemas.microsoft.com/office/powerpoint/2010/main" val="340676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Human-Robot Collaboration technology at BMW has hardly outperformed the greatest proportion of all-robot and all-human teams, an aspect which has reduced human idle time in the company by 84% (</a:t>
            </a:r>
            <a:r>
              <a:rPr lang="en-US" sz="1200" dirty="0" smtClean="0">
                <a:latin typeface="Times New Roman" panose="02020603050405020304" pitchFamily="18" charset="0"/>
                <a:cs typeface="Times New Roman" panose="02020603050405020304" pitchFamily="18" charset="0"/>
              </a:rPr>
              <a:t>Tate, Bals, &amp; Ellram, 2018, P. 20)</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BMW mission is “to become the world's foremost provider of premium products as well as premium services for individual mobility in the year 2020" (Tate et al., 2018).</a:t>
            </a:r>
          </a:p>
          <a:p>
            <a:r>
              <a:rPr lang="en-US" sz="1200" kern="1200" dirty="0" smtClean="0">
                <a:solidFill>
                  <a:schemeClr val="tx1"/>
                </a:solidFill>
                <a:effectLst/>
                <a:latin typeface="+mn-lt"/>
                <a:ea typeface="+mn-ea"/>
                <a:cs typeface="+mn-cs"/>
              </a:rPr>
              <a:t>The BMW is aligned with two core strategies;</a:t>
            </a:r>
            <a:r>
              <a:rPr lang="en-US" sz="1200" kern="1200" baseline="0" dirty="0" smtClean="0">
                <a:solidFill>
                  <a:schemeClr val="tx1"/>
                </a:solidFill>
                <a:effectLst/>
                <a:latin typeface="+mn-lt"/>
                <a:ea typeface="+mn-ea"/>
                <a:cs typeface="+mn-cs"/>
              </a:rPr>
              <a:t> that is, t</a:t>
            </a:r>
            <a:r>
              <a:rPr lang="en-US" sz="1200" kern="1200" dirty="0" smtClean="0">
                <a:solidFill>
                  <a:schemeClr val="tx1"/>
                </a:solidFill>
                <a:effectLst/>
                <a:latin typeface="+mn-lt"/>
                <a:ea typeface="+mn-ea"/>
                <a:cs typeface="+mn-cs"/>
              </a:rPr>
              <a:t>o be profitable and to cultivate long-term value from technological, structural as well as cultural perspectives.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BM</a:t>
            </a:r>
            <a:r>
              <a:rPr lang="en-US" sz="1200" kern="1200" baseline="0" dirty="0" smtClean="0">
                <a:solidFill>
                  <a:schemeClr val="tx1"/>
                </a:solidFill>
                <a:effectLst/>
                <a:latin typeface="+mn-lt"/>
                <a:ea typeface="+mn-ea"/>
                <a:cs typeface="+mn-cs"/>
              </a:rPr>
              <a:t>W competencies include</a:t>
            </a:r>
            <a:r>
              <a:rPr lang="en-US" sz="1200" kern="1200" dirty="0" smtClean="0">
                <a:solidFill>
                  <a:schemeClr val="tx1"/>
                </a:solidFill>
                <a:effectLst/>
                <a:latin typeface="+mn-lt"/>
                <a:ea typeface="+mn-ea"/>
                <a:cs typeface="+mn-cs"/>
              </a:rPr>
              <a:t> attained through effective brand management in conjunction with outstanding design (Bollig, Ardey, &amp; Sautter., 2015). The firm has been committed to developing innovative technologies for future products and services. From another point of view, BMW has accessed significant leadership competence in the global market, an aspect which has been developed through increased focus in penetrating the premium market segment as well as an acute understanding of the customer’s emotional aspects into BMW automobiles. Further, BWM has also attained competence through product differentiation. As evident, the automobile industry has been overcrowded with many top performing products from other companies such as Mercedes and hence effective product differentiation is the only probable technique which would relieve the company from stiff competition and help in accessing the anticipated competence. In addition, the BWM’s competence has been defined by profitability trend within the business and the automobile industry as well.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4</a:t>
            </a:fld>
            <a:endParaRPr lang="en-US" dirty="0"/>
          </a:p>
        </p:txBody>
      </p:sp>
    </p:spTree>
    <p:extLst>
      <p:ext uri="{BB962C8B-B14F-4D97-AF65-F5344CB8AC3E}">
        <p14:creationId xmlns:p14="http://schemas.microsoft.com/office/powerpoint/2010/main" val="2173531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Step 1: The Chassis Production Unit.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Car’s frame is comprised of aluminum rather than steel, an aspect which makes the body increasingly stiffer and saves the car’s weight. Car’ frame is comprised of over 2000 welds in this stamp, and only qualified workers at BMW are eligible for performing it.</a:t>
            </a:r>
          </a:p>
          <a:p>
            <a:r>
              <a:rPr lang="en-US" sz="1200" i="1" kern="1200" dirty="0" smtClean="0">
                <a:solidFill>
                  <a:schemeClr val="tx1"/>
                </a:solidFill>
                <a:effectLst/>
                <a:latin typeface="+mn-lt"/>
                <a:ea typeface="+mn-ea"/>
                <a:cs typeface="+mn-cs"/>
              </a:rPr>
              <a:t>Step 2: The E-Coating Process.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Electro-coating takes place after chassis production. The frame is moved to another Unit where it is protected from rust. It is the immersed in chemicals where it is roasted in 360 degrees to get coated from both sides. </a:t>
            </a:r>
          </a:p>
          <a:p>
            <a:pPr lvl="0"/>
            <a:r>
              <a:rPr lang="en-US" sz="1200" i="1" kern="1200" dirty="0" smtClean="0">
                <a:solidFill>
                  <a:schemeClr val="tx1"/>
                </a:solidFill>
                <a:effectLst/>
                <a:latin typeface="+mn-lt"/>
                <a:ea typeface="+mn-ea"/>
                <a:cs typeface="+mn-cs"/>
              </a:rPr>
              <a:t>Step 3: The surface finish center</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this step, workers are mandated to major on components of the car like the engine, instrumental panel, and doors. Moreover, the worker’s polishes the body and outlines the perfect finish. </a:t>
            </a:r>
          </a:p>
          <a:p>
            <a:pPr lvl="0"/>
            <a:r>
              <a:rPr lang="en-US" sz="1200" i="1" kern="1200" dirty="0" smtClean="0">
                <a:solidFill>
                  <a:schemeClr val="tx1"/>
                </a:solidFill>
                <a:effectLst/>
                <a:latin typeface="+mn-lt"/>
                <a:ea typeface="+mn-ea"/>
                <a:cs typeface="+mn-cs"/>
              </a:rPr>
              <a:t>Step4: The Pre-Assembly</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this step, workers are mandated to major on components of the car like the engine, instrumental panel, and doors.</a:t>
            </a:r>
          </a:p>
          <a:p>
            <a:r>
              <a:rPr lang="en-US" sz="1200" i="1" kern="1200" dirty="0" smtClean="0">
                <a:solidFill>
                  <a:schemeClr val="tx1"/>
                </a:solidFill>
                <a:effectLst/>
                <a:latin typeface="+mn-lt"/>
                <a:ea typeface="+mn-ea"/>
                <a:cs typeface="+mn-cs"/>
              </a:rPr>
              <a:t>Step 5: The Final Assembly</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final assembly line is sanctioned into seven core units.</a:t>
            </a:r>
          </a:p>
          <a:p>
            <a:pPr lvl="0"/>
            <a:r>
              <a:rPr lang="en-US" sz="1200" i="1" u="sng" kern="1200" dirty="0" smtClean="0">
                <a:solidFill>
                  <a:schemeClr val="tx1"/>
                </a:solidFill>
                <a:effectLst/>
                <a:latin typeface="+mn-lt"/>
                <a:ea typeface="+mn-ea"/>
                <a:cs typeface="+mn-cs"/>
              </a:rPr>
              <a:t>Unit 1</a:t>
            </a:r>
            <a:r>
              <a:rPr lang="en-US" sz="1200" kern="1200" dirty="0" smtClean="0">
                <a:solidFill>
                  <a:schemeClr val="tx1"/>
                </a:solidFill>
                <a:effectLst/>
                <a:latin typeface="+mn-lt"/>
                <a:ea typeface="+mn-ea"/>
                <a:cs typeface="+mn-cs"/>
              </a:rPr>
              <a:t>: The engineers fixes blocks of high-density foam as well as thin soundproofing materials to prevent varied frequency sounds.</a:t>
            </a:r>
          </a:p>
          <a:p>
            <a:pPr lvl="0"/>
            <a:r>
              <a:rPr lang="en-US" sz="1200" i="1" u="sng" kern="1200" dirty="0" smtClean="0">
                <a:solidFill>
                  <a:schemeClr val="tx1"/>
                </a:solidFill>
                <a:effectLst/>
                <a:latin typeface="+mn-lt"/>
                <a:ea typeface="+mn-ea"/>
                <a:cs typeface="+mn-cs"/>
              </a:rPr>
              <a:t>Unit 2:</a:t>
            </a:r>
            <a:r>
              <a:rPr lang="en-US" sz="1200" kern="1200" dirty="0" smtClean="0">
                <a:solidFill>
                  <a:schemeClr val="tx1"/>
                </a:solidFill>
                <a:effectLst/>
                <a:latin typeface="+mn-lt"/>
                <a:ea typeface="+mn-ea"/>
                <a:cs typeface="+mn-cs"/>
              </a:rPr>
              <a:t> Wiring is done all over the frame to enable powering a well as controlling all the electronic components of the car. </a:t>
            </a:r>
          </a:p>
          <a:p>
            <a:pPr lvl="0"/>
            <a:r>
              <a:rPr lang="en-US" sz="1200" i="1" u="sng" kern="1200" dirty="0" smtClean="0">
                <a:solidFill>
                  <a:schemeClr val="tx1"/>
                </a:solidFill>
                <a:effectLst/>
                <a:latin typeface="+mn-lt"/>
                <a:ea typeface="+mn-ea"/>
                <a:cs typeface="+mn-cs"/>
              </a:rPr>
              <a:t>Unit 3</a:t>
            </a:r>
            <a:r>
              <a:rPr lang="en-US" sz="1200" kern="1200" dirty="0" smtClean="0">
                <a:solidFill>
                  <a:schemeClr val="tx1"/>
                </a:solidFill>
                <a:effectLst/>
                <a:latin typeface="+mn-lt"/>
                <a:ea typeface="+mn-ea"/>
                <a:cs typeface="+mn-cs"/>
              </a:rPr>
              <a:t>: Technicians in this section are committed to installing strong as well as stiff instrument panel made of cast magnesium whose weight does not exceed fifteen pounds.</a:t>
            </a:r>
          </a:p>
          <a:p>
            <a:pPr lvl="0"/>
            <a:r>
              <a:rPr lang="en-US" sz="1200" i="1" u="sng" kern="1200" dirty="0" smtClean="0">
                <a:solidFill>
                  <a:schemeClr val="tx1"/>
                </a:solidFill>
                <a:effectLst/>
                <a:latin typeface="+mn-lt"/>
                <a:ea typeface="+mn-ea"/>
                <a:cs typeface="+mn-cs"/>
              </a:rPr>
              <a:t>Unit 4:</a:t>
            </a:r>
            <a:r>
              <a:rPr lang="en-US" sz="1200" kern="1200" dirty="0" smtClean="0">
                <a:solidFill>
                  <a:schemeClr val="tx1"/>
                </a:solidFill>
                <a:effectLst/>
                <a:latin typeface="+mn-lt"/>
                <a:ea typeface="+mn-ea"/>
                <a:cs typeface="+mn-cs"/>
              </a:rPr>
              <a:t> Unit 2 qualified technicians join efforts to attach the engine to the chassis, thus, linking the heart to the body.</a:t>
            </a:r>
          </a:p>
          <a:p>
            <a:pPr lvl="0"/>
            <a:r>
              <a:rPr lang="en-US" sz="1200" i="1" u="sng" kern="1200" dirty="0" smtClean="0">
                <a:solidFill>
                  <a:schemeClr val="tx1"/>
                </a:solidFill>
                <a:effectLst/>
                <a:latin typeface="+mn-lt"/>
                <a:ea typeface="+mn-ea"/>
                <a:cs typeface="+mn-cs"/>
              </a:rPr>
              <a:t>Unit 5:</a:t>
            </a:r>
            <a:r>
              <a:rPr lang="en-US" sz="1200" kern="1200" dirty="0" smtClean="0">
                <a:solidFill>
                  <a:schemeClr val="tx1"/>
                </a:solidFill>
                <a:effectLst/>
                <a:latin typeface="+mn-lt"/>
                <a:ea typeface="+mn-ea"/>
                <a:cs typeface="+mn-cs"/>
              </a:rPr>
              <a:t> Specialists are mandated to install the car’s windows and windshields manually.</a:t>
            </a:r>
          </a:p>
          <a:p>
            <a:pPr lvl="0"/>
            <a:r>
              <a:rPr lang="en-US" sz="1200" i="1" u="sng" kern="1200" dirty="0" smtClean="0">
                <a:solidFill>
                  <a:schemeClr val="tx1"/>
                </a:solidFill>
                <a:effectLst/>
                <a:latin typeface="+mn-lt"/>
                <a:ea typeface="+mn-ea"/>
                <a:cs typeface="+mn-cs"/>
              </a:rPr>
              <a:t>Unit 6:</a:t>
            </a:r>
            <a:r>
              <a:rPr lang="en-US" sz="1200" kern="1200" dirty="0" smtClean="0">
                <a:solidFill>
                  <a:schemeClr val="tx1"/>
                </a:solidFill>
                <a:effectLst/>
                <a:latin typeface="+mn-lt"/>
                <a:ea typeface="+mn-ea"/>
                <a:cs typeface="+mn-cs"/>
              </a:rPr>
              <a:t> Acute fixing of seats.</a:t>
            </a:r>
          </a:p>
          <a:p>
            <a:pPr lvl="0"/>
            <a:r>
              <a:rPr lang="en-US" sz="1200" i="1" u="sng" kern="1200" dirty="0" smtClean="0">
                <a:solidFill>
                  <a:schemeClr val="tx1"/>
                </a:solidFill>
                <a:effectLst/>
                <a:latin typeface="+mn-lt"/>
                <a:ea typeface="+mn-ea"/>
                <a:cs typeface="+mn-cs"/>
              </a:rPr>
              <a:t>Unit 7:</a:t>
            </a:r>
            <a:r>
              <a:rPr lang="en-US" sz="1200" kern="1200" dirty="0" smtClean="0">
                <a:solidFill>
                  <a:schemeClr val="tx1"/>
                </a:solidFill>
                <a:effectLst/>
                <a:latin typeface="+mn-lt"/>
                <a:ea typeface="+mn-ea"/>
                <a:cs typeface="+mn-cs"/>
              </a:rPr>
              <a:t> Car wheels are mounted, and alignment testing is done. Other tests such as sideslip test, suspension test, head lighting tests, engine drum test, and the break tests are done at this step.</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ADDC0D0-9B39-4033-A14F-1A2B22B19E93}" type="slidenum">
              <a:rPr lang="en-US" smtClean="0"/>
              <a:t>5</a:t>
            </a:fld>
            <a:endParaRPr lang="en-US" dirty="0"/>
          </a:p>
        </p:txBody>
      </p:sp>
    </p:spTree>
    <p:extLst>
      <p:ext uri="{BB962C8B-B14F-4D97-AF65-F5344CB8AC3E}">
        <p14:creationId xmlns:p14="http://schemas.microsoft.com/office/powerpoint/2010/main" val="259472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Inventory management is a highly underscored element in the context of BMW. The company advocates for a high level of accountability and transparency. Raw materials are managed through careful examination based on the budgeted cost of inputs against what has been purchased as raw materials. In regards to work in process inventory, managers are committed to ensuring close monitoring of employee in conjunction with accurate guidance while on duty. This practice enables employees to remain focused on the firm’s strategic objectives </a:t>
            </a:r>
            <a:r>
              <a:rPr lang="en-US" dirty="0" smtClean="0"/>
              <a:t>(</a:t>
            </a:r>
            <a:r>
              <a:rPr lang="en-US" dirty="0" smtClean="0">
                <a:latin typeface="Times New Roman" panose="02020603050405020304" pitchFamily="18" charset="0"/>
                <a:cs typeface="Times New Roman" panose="02020603050405020304" pitchFamily="18" charset="0"/>
              </a:rPr>
              <a:t>Tate, Bals, &amp; Ellram, 2018)</a:t>
            </a:r>
            <a:r>
              <a:rPr lang="en-US" sz="1200" kern="1200" dirty="0" smtClean="0">
                <a:solidFill>
                  <a:schemeClr val="tx1"/>
                </a:solidFill>
                <a:effectLst/>
                <a:latin typeface="+mn-lt"/>
                <a:ea typeface="+mn-ea"/>
                <a:cs typeface="+mn-cs"/>
              </a:rPr>
              <a:t>. More importantly, the company has adopted an effective inventory software system known as STASAM which compares the results of all estimation methods in each inventory.</a:t>
            </a:r>
          </a:p>
          <a:p>
            <a:r>
              <a:rPr lang="en-US" sz="1200" kern="1200" dirty="0" smtClean="0">
                <a:solidFill>
                  <a:schemeClr val="tx1"/>
                </a:solidFill>
                <a:effectLst/>
                <a:latin typeface="+mn-lt"/>
                <a:ea typeface="+mn-ea"/>
                <a:cs typeface="+mn-cs"/>
              </a:rPr>
              <a:t>Through HRC, engineers have been able to minimize the negative effects on the environment. Technology has enabled the extension of the earliest phases of production to the repossessing and reusing of material at the end of the vehicle life. HRC has paved the way for electrification and innovations which are particularly relevant for climate protection. Through HRC, the firm strives to exist as a role model for other global companies by accessing full green electricity operations by 2020.</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6</a:t>
            </a:fld>
            <a:endParaRPr lang="en-US" dirty="0"/>
          </a:p>
        </p:txBody>
      </p:sp>
    </p:spTree>
    <p:extLst>
      <p:ext uri="{BB962C8B-B14F-4D97-AF65-F5344CB8AC3E}">
        <p14:creationId xmlns:p14="http://schemas.microsoft.com/office/powerpoint/2010/main" val="749374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underscores on the aspect of professionalism for quality customer services. The company has increasingly relied on HRC technology to ensure increased productivity, an aspect which has paved the way for digitalization of services as per the customer expectations (Wheaton &amp; Schrott., 2018). More importantly, the BMW Group has been characterizing by good team culture which keeps employees motivated to work towards customer satisfaction. Also, the company has opted for unending research and development as a basis for innovations.</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7</a:t>
            </a:fld>
            <a:endParaRPr lang="en-US" dirty="0"/>
          </a:p>
        </p:txBody>
      </p:sp>
    </p:spTree>
    <p:extLst>
      <p:ext uri="{BB962C8B-B14F-4D97-AF65-F5344CB8AC3E}">
        <p14:creationId xmlns:p14="http://schemas.microsoft.com/office/powerpoint/2010/main" val="410245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has adopted a fully effective quality management system that voluntarily requires the BMW centers to assess every operation practice, every production procedure and every job description throughout the leadership </a:t>
            </a:r>
            <a:r>
              <a:rPr lang="en-US" sz="1200" dirty="0" smtClean="0">
                <a:latin typeface="Times New Roman" panose="02020603050405020304" pitchFamily="18" charset="0"/>
                <a:cs typeface="Times New Roman" panose="02020603050405020304" pitchFamily="18" charset="0"/>
              </a:rPr>
              <a:t>(Mariel &amp; Minner, 2015)</a:t>
            </a:r>
            <a:r>
              <a:rPr lang="en-US" sz="1200" kern="1200" dirty="0" smtClean="0">
                <a:solidFill>
                  <a:schemeClr val="tx1"/>
                </a:solidFill>
                <a:effectLst/>
                <a:latin typeface="+mn-lt"/>
                <a:ea typeface="+mn-ea"/>
                <a:cs typeface="+mn-cs"/>
              </a:rPr>
              <a:t>. Everyone is examined on improvement while focusing on changes that need to be made to increase effectiveness and efficiency. BMW assigns great importance to comprehensive quality assurance stretching from the development stage of vehicle suspension, beginning with the testing of individual suspension components such as helical compression springs. The most significant components include characteristic spring curves, distribution of resulting forces and intersection points (Wheaton &amp; Schrott, 2018). BMW Group has an ISO certificate which certifies that the company complies with the demanding targets defined during development for the environmental impacts during sourcing, production, usage, and subsequent recycling.</a:t>
            </a:r>
          </a:p>
          <a:p>
            <a:r>
              <a:rPr lang="en-US" sz="1200" kern="1200" dirty="0" smtClean="0">
                <a:solidFill>
                  <a:schemeClr val="tx1"/>
                </a:solidFill>
                <a:effectLst/>
                <a:latin typeface="+mn-lt"/>
                <a:ea typeface="+mn-ea"/>
                <a:cs typeface="+mn-cs"/>
              </a:rPr>
              <a:t>The BMW Group is increasingly expanding to produce a wide range of products considerably while consolidating its global market position. BMW brand is valued as the best in the world, and the company has persistently made efforts to launch a stream of innovative products as a basic tool in the automobile market (Wheaton &amp; Schrott, 2018).  Further, the company has availed logistic concerns to the purchase, the handle, the inventory management, and storage as well as methods of administration of sales. Wheaton &amp; Schrott (2018, p. 40) states that BMW’s logistic activity has been committed to ensuring the proper flow of an organization with the aim of availing necessary resources the corresponding needs.</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8</a:t>
            </a:fld>
            <a:endParaRPr lang="en-US" dirty="0"/>
          </a:p>
        </p:txBody>
      </p:sp>
    </p:spTree>
    <p:extLst>
      <p:ext uri="{BB962C8B-B14F-4D97-AF65-F5344CB8AC3E}">
        <p14:creationId xmlns:p14="http://schemas.microsoft.com/office/powerpoint/2010/main" val="395535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HRC requires higher initial capital investments. Overreliance of HRC might lead to the creation of poor quality products due to the lack of proper inspection for technical errors made by robotics. HRC technology has substantiated decline in skilled manpower in the company. Assembly lines cannot be modified fully to fit the HRC based practice and hence leading to inflexibility in production.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9</a:t>
            </a:fld>
            <a:endParaRPr lang="en-US" dirty="0"/>
          </a:p>
        </p:txBody>
      </p:sp>
    </p:spTree>
    <p:extLst>
      <p:ext uri="{BB962C8B-B14F-4D97-AF65-F5344CB8AC3E}">
        <p14:creationId xmlns:p14="http://schemas.microsoft.com/office/powerpoint/2010/main" val="2269772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Information from the plays a core role in enhancing BMW’s operation process and increased profitability. Data from the supply chain helps the company to identify new target market in the global market.  It helps in ascertaining customers’ expectations and hence establishing a basis for total quality improvement. Further, data from this chain helps in identification of the most cost-effective mode of product distribution, thus, paving the way for profit maximization. It allows suppliers to choose the chain which covers the bigger pool of customers. The company is quite reflective of the demand and cash flow in the chain. It is believed that when demand is high, the rate of cash flow in the supply chain is likely to be high leading to improved operation.</a:t>
            </a:r>
          </a:p>
          <a:p>
            <a:r>
              <a:rPr lang="en-US" sz="1200" kern="1200" dirty="0" smtClean="0">
                <a:solidFill>
                  <a:schemeClr val="tx1"/>
                </a:solidFill>
                <a:effectLst/>
                <a:latin typeface="+mn-lt"/>
                <a:ea typeface="+mn-ea"/>
                <a:cs typeface="+mn-cs"/>
              </a:rPr>
              <a:t>The logistics team is mandated to ensure persistent supply of goods and services to the customers of the global market. The BMW proficient logistics ensures accurate delivery of goods and services at the right time.</a:t>
            </a:r>
            <a:endParaRPr lang="en-US" b="1" dirty="0"/>
          </a:p>
        </p:txBody>
      </p:sp>
      <p:sp>
        <p:nvSpPr>
          <p:cNvPr id="4" name="Slide Number Placeholder 3"/>
          <p:cNvSpPr>
            <a:spLocks noGrp="1"/>
          </p:cNvSpPr>
          <p:nvPr>
            <p:ph type="sldNum" sz="quarter" idx="10"/>
          </p:nvPr>
        </p:nvSpPr>
        <p:spPr/>
        <p:txBody>
          <a:bodyPr/>
          <a:lstStyle/>
          <a:p>
            <a:fld id="{4ADDC0D0-9B39-4033-A14F-1A2B22B19E93}" type="slidenum">
              <a:rPr lang="en-US" smtClean="0"/>
              <a:t>10</a:t>
            </a:fld>
            <a:endParaRPr lang="en-US" dirty="0"/>
          </a:p>
        </p:txBody>
      </p:sp>
    </p:spTree>
    <p:extLst>
      <p:ext uri="{BB962C8B-B14F-4D97-AF65-F5344CB8AC3E}">
        <p14:creationId xmlns:p14="http://schemas.microsoft.com/office/powerpoint/2010/main" val="1608437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worth to assert that BMW is among the top performing companies based on the current trends in the automobile industry. The company through its reliable operations management has maintained focus on the quality of products and services as well as the need to meet customer expectations. The company operations are complement with new strategies which aligns with the HRC technology and future BMW.  This study has been very informative.  As such, every firm should have a production planning capacity to complement its goals and objectives </a:t>
            </a:r>
            <a:r>
              <a:rPr lang="en-US" sz="1200" dirty="0" smtClean="0">
                <a:latin typeface="Times New Roman" panose="02020603050405020304" pitchFamily="18" charset="0"/>
                <a:cs typeface="Times New Roman" panose="02020603050405020304" pitchFamily="18" charset="0"/>
              </a:rPr>
              <a:t>(Mariel &amp; Minner, 2015)</a:t>
            </a:r>
            <a:r>
              <a:rPr lang="en-US" sz="1200" kern="1200" dirty="0" smtClean="0">
                <a:solidFill>
                  <a:schemeClr val="tx1"/>
                </a:solidFill>
                <a:effectLst/>
                <a:latin typeface="+mn-lt"/>
                <a:ea typeface="+mn-ea"/>
                <a:cs typeface="+mn-cs"/>
              </a:rPr>
              <a:t>. There is a need to emphasize on the quality of the product in relation to customer expectations. It is worth to recommend that BMW should deploy its efforts in research and development to examine and establish potential solutions to ever-changing customer expectations.</a:t>
            </a:r>
          </a:p>
          <a:p>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11</a:t>
            </a:fld>
            <a:endParaRPr lang="en-US" dirty="0"/>
          </a:p>
        </p:txBody>
      </p:sp>
    </p:spTree>
    <p:extLst>
      <p:ext uri="{BB962C8B-B14F-4D97-AF65-F5344CB8AC3E}">
        <p14:creationId xmlns:p14="http://schemas.microsoft.com/office/powerpoint/2010/main" val="1649141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5/8/2019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5415" y="2256887"/>
            <a:ext cx="8596668" cy="2367516"/>
          </a:xfrm>
        </p:spPr>
        <p:txBody>
          <a:bodyPr>
            <a:normAutofit/>
          </a:bodyPr>
          <a:lstStyle/>
          <a:p>
            <a:pPr algn="ctr"/>
            <a:r>
              <a:rPr lang="en-US" sz="4000" dirty="0">
                <a:latin typeface="Times New Roman" panose="02020603050405020304" pitchFamily="18" charset="0"/>
                <a:cs typeface="Times New Roman" panose="02020603050405020304" pitchFamily="18" charset="0"/>
              </a:rPr>
              <a:t>Operations Report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BMW </a:t>
            </a:r>
            <a:r>
              <a:rPr lang="en-US" sz="2800" dirty="0">
                <a:latin typeface="Times New Roman" panose="02020603050405020304" pitchFamily="18" charset="0"/>
                <a:cs typeface="Times New Roman" panose="02020603050405020304" pitchFamily="18" charset="0"/>
              </a:rPr>
              <a:t>Company</a:t>
            </a:r>
          </a:p>
        </p:txBody>
      </p:sp>
    </p:spTree>
    <p:extLst>
      <p:ext uri="{BB962C8B-B14F-4D97-AF65-F5344CB8AC3E}">
        <p14:creationId xmlns:p14="http://schemas.microsoft.com/office/powerpoint/2010/main" val="3005817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sz="half" idx="1"/>
          </p:nvPr>
        </p:nvSpPr>
        <p:spPr>
          <a:xfrm>
            <a:off x="677334" y="1491118"/>
            <a:ext cx="4184035" cy="3880772"/>
          </a:xfrm>
        </p:spPr>
        <p:txBody>
          <a:bodyPr>
            <a:normAutofit fontScale="92500" lnSpcReduction="10000"/>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Bayerische</a:t>
            </a: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Motoren</a:t>
            </a:r>
            <a:r>
              <a:rPr 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Werke</a:t>
            </a:r>
            <a:r>
              <a:rPr lang="en-US" sz="2000" dirty="0">
                <a:latin typeface="Times New Roman" panose="02020603050405020304" pitchFamily="18" charset="0"/>
                <a:cs typeface="Times New Roman" panose="02020603050405020304" pitchFamily="18" charset="0"/>
              </a:rPr>
              <a:t> (BWM) is a German founded automobile engineering company.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BMW is best known for its excellence in manufacturing and production of cars and motorcycles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Majority of BMW products are shipped under the BMW Motorrad</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automobile segment deals with the development, manufacturing, assembling, as well as selling of cars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Tate, Bals, &amp; </a:t>
            </a:r>
            <a:r>
              <a:rPr lang="en-US" sz="2000" dirty="0" smtClean="0">
                <a:latin typeface="Times New Roman" panose="02020603050405020304" pitchFamily="18" charset="0"/>
                <a:cs typeface="Times New Roman" panose="02020603050405020304" pitchFamily="18" charset="0"/>
              </a:rPr>
              <a:t>Ellram, 2018, P. 20).</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75967" y="1491118"/>
            <a:ext cx="4598761" cy="4566782"/>
          </a:xfrm>
        </p:spPr>
      </p:pic>
    </p:spTree>
    <p:extLst>
      <p:ext uri="{BB962C8B-B14F-4D97-AF65-F5344CB8AC3E}">
        <p14:creationId xmlns:p14="http://schemas.microsoft.com/office/powerpoint/2010/main" val="355483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Background of the BMW Company</a:t>
            </a:r>
          </a:p>
        </p:txBody>
      </p:sp>
      <p:sp>
        <p:nvSpPr>
          <p:cNvPr id="3" name="Content Placeholder 2"/>
          <p:cNvSpPr>
            <a:spLocks noGrp="1"/>
          </p:cNvSpPr>
          <p:nvPr>
            <p:ph sz="half" idx="1"/>
          </p:nvPr>
        </p:nvSpPr>
        <p:spPr>
          <a:xfrm>
            <a:off x="677334" y="1507447"/>
            <a:ext cx="6001052" cy="4762724"/>
          </a:xfrm>
        </p:spPr>
        <p:txBody>
          <a:bodyPr>
            <a:no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BMW company was established in 1916 by Franz Josef Popp, Karl Rapp, and Camilo Castiglioni</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is headquartered in Munich, Bavaria (Tate et al</a:t>
            </a:r>
            <a:r>
              <a:rPr lang="en-US" sz="2000" dirty="0" smtClean="0">
                <a:latin typeface="Times New Roman" panose="02020603050405020304" pitchFamily="18" charset="0"/>
                <a:cs typeface="Times New Roman" panose="02020603050405020304" pitchFamily="18" charset="0"/>
              </a:rPr>
              <a:t>., 2018, P. 45).</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1917, the company endeavored to manufacture aircraft.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shifted to produce motorcycles in 1923, and later on, the production of automobiles in 1928 (Tate et al</a:t>
            </a:r>
            <a:r>
              <a:rPr lang="en-US" sz="2000" dirty="0" smtClean="0">
                <a:latin typeface="Times New Roman" panose="02020603050405020304" pitchFamily="18" charset="0"/>
                <a:cs typeface="Times New Roman" panose="02020603050405020304" pitchFamily="18" charset="0"/>
              </a:rPr>
              <a:t>.,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 2012, the BMW company was highly embraced and listed as one of the most reputable companies in the world by Forbers.com after holding about 60% of the total surveys</a:t>
            </a:r>
            <a:r>
              <a:rPr lang="en-US" sz="2000" dirty="0" smtClean="0">
                <a:latin typeface="Times New Roman" panose="02020603050405020304" pitchFamily="18" charset="0"/>
                <a:cs typeface="Times New Roman" panose="02020603050405020304" pitchFamily="18" charset="0"/>
              </a:rPr>
              <a:t>.</a:t>
            </a: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83092" y="1224643"/>
            <a:ext cx="4791837" cy="4551448"/>
          </a:xfrm>
        </p:spPr>
      </p:pic>
    </p:spTree>
    <p:extLst>
      <p:ext uri="{BB962C8B-B14F-4D97-AF65-F5344CB8AC3E}">
        <p14:creationId xmlns:p14="http://schemas.microsoft.com/office/powerpoint/2010/main" val="151064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1386"/>
            <a:ext cx="8596668" cy="858253"/>
          </a:xfrm>
        </p:spPr>
        <p:txBody>
          <a:bodyPr>
            <a:noAutofit/>
          </a:bodyPr>
          <a:lstStyle/>
          <a:p>
            <a:pPr algn="ctr"/>
            <a:r>
              <a:rPr lang="en-US" sz="2800" dirty="0">
                <a:latin typeface="Times New Roman" panose="02020603050405020304" pitchFamily="18" charset="0"/>
                <a:cs typeface="Times New Roman" panose="02020603050405020304" pitchFamily="18" charset="0"/>
              </a:rPr>
              <a:t>Operations Strategies of BMW.</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059639"/>
            <a:ext cx="8596668" cy="5749376"/>
          </a:xfrm>
        </p:spPr>
        <p:txBody>
          <a:bodyPr>
            <a:noAutofit/>
          </a:bodyPr>
          <a:lstStyle/>
          <a:p>
            <a:pPr marL="0" indent="0">
              <a:buNone/>
            </a:pPr>
            <a:r>
              <a:rPr lang="en-US" sz="2000" b="1" i="1" dirty="0" smtClean="0">
                <a:latin typeface="Times New Roman" panose="02020603050405020304" pitchFamily="18" charset="0"/>
                <a:cs typeface="Times New Roman" panose="02020603050405020304" pitchFamily="18" charset="0"/>
              </a:rPr>
              <a:t>Operations </a:t>
            </a:r>
            <a:r>
              <a:rPr lang="en-US" sz="2000" b="1" i="1" dirty="0">
                <a:latin typeface="Times New Roman" panose="02020603050405020304" pitchFamily="18" charset="0"/>
                <a:cs typeface="Times New Roman" panose="02020603050405020304" pitchFamily="18" charset="0"/>
              </a:rPr>
              <a:t>Report on BMW Company (HRC)</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BMW Group has maintained its focus towards increased success in the automobile industry</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Human-Robot Collaboration technology at BMW has hardly outperformed the greatest proportion of all-robot and all-human </a:t>
            </a:r>
            <a:r>
              <a:rPr lang="en-US" sz="2000" dirty="0" smtClean="0">
                <a:latin typeface="Times New Roman" panose="02020603050405020304" pitchFamily="18" charset="0"/>
                <a:cs typeface="Times New Roman" panose="02020603050405020304" pitchFamily="18" charset="0"/>
              </a:rPr>
              <a:t>teams</a:t>
            </a:r>
          </a:p>
          <a:p>
            <a:pPr marL="0" indent="0">
              <a:buNone/>
            </a:pPr>
            <a:r>
              <a:rPr lang="en-US" sz="2000" b="1" i="1" dirty="0">
                <a:latin typeface="Times New Roman" panose="02020603050405020304" pitchFamily="18" charset="0"/>
                <a:cs typeface="Times New Roman" panose="02020603050405020304" pitchFamily="18" charset="0"/>
              </a:rPr>
              <a:t>BMW’s Mission Statement</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o </a:t>
            </a:r>
            <a:r>
              <a:rPr lang="en-US" sz="2000" dirty="0">
                <a:latin typeface="Times New Roman" panose="02020603050405020304" pitchFamily="18" charset="0"/>
                <a:cs typeface="Times New Roman" panose="02020603050405020304" pitchFamily="18" charset="0"/>
              </a:rPr>
              <a:t>become the world's foremost provider of premium products as well as premium services for individual mobility in the year </a:t>
            </a:r>
            <a:r>
              <a:rPr lang="en-US" sz="2000" dirty="0" smtClean="0">
                <a:latin typeface="Times New Roman" panose="02020603050405020304" pitchFamily="18" charset="0"/>
                <a:cs typeface="Times New Roman" panose="02020603050405020304" pitchFamily="18" charset="0"/>
              </a:rPr>
              <a:t>2020 (Tate </a:t>
            </a:r>
            <a:r>
              <a:rPr lang="en-US" sz="2000" dirty="0">
                <a:latin typeface="Times New Roman" panose="02020603050405020304" pitchFamily="18" charset="0"/>
                <a:cs typeface="Times New Roman" panose="02020603050405020304" pitchFamily="18" charset="0"/>
              </a:rPr>
              <a:t>et al</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2018</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57150" indent="0">
              <a:buNone/>
            </a:pPr>
            <a:r>
              <a:rPr lang="en-US" sz="2000" b="1" i="1" dirty="0" smtClean="0">
                <a:latin typeface="Times New Roman" panose="02020603050405020304" pitchFamily="18" charset="0"/>
                <a:cs typeface="Times New Roman" panose="02020603050405020304" pitchFamily="18" charset="0"/>
              </a:rPr>
              <a:t>BMW’s </a:t>
            </a:r>
            <a:r>
              <a:rPr lang="en-US" sz="2000" b="1" i="1" dirty="0">
                <a:latin typeface="Times New Roman" panose="02020603050405020304" pitchFamily="18" charset="0"/>
                <a:cs typeface="Times New Roman" panose="02020603050405020304" pitchFamily="18" charset="0"/>
              </a:rPr>
              <a:t>Core Competencies</a:t>
            </a:r>
            <a:r>
              <a:rPr lang="en-US" sz="2000" b="1" i="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ffective </a:t>
            </a:r>
            <a:r>
              <a:rPr lang="en-US" sz="2000" dirty="0">
                <a:latin typeface="Times New Roman" panose="02020603050405020304" pitchFamily="18" charset="0"/>
                <a:cs typeface="Times New Roman" panose="02020603050405020304" pitchFamily="18" charset="0"/>
              </a:rPr>
              <a:t>brand management </a:t>
            </a:r>
            <a:r>
              <a:rPr lang="en-US" sz="2000" dirty="0" smtClean="0">
                <a:latin typeface="Times New Roman" panose="02020603050405020304" pitchFamily="18" charset="0"/>
                <a:cs typeface="Times New Roman" panose="02020603050405020304" pitchFamily="18" charset="0"/>
              </a:rPr>
              <a:t>and  outstanding </a:t>
            </a:r>
            <a:r>
              <a:rPr lang="en-US" sz="2000" dirty="0">
                <a:latin typeface="Times New Roman" panose="02020603050405020304" pitchFamily="18" charset="0"/>
                <a:cs typeface="Times New Roman" panose="02020603050405020304" pitchFamily="18" charset="0"/>
              </a:rPr>
              <a:t>design (Bollig, Ardey, &amp; </a:t>
            </a:r>
            <a:r>
              <a:rPr lang="en-US" sz="2000" dirty="0" smtClean="0">
                <a:latin typeface="Times New Roman" panose="02020603050405020304" pitchFamily="18" charset="0"/>
                <a:cs typeface="Times New Roman" panose="02020603050405020304" pitchFamily="18" charset="0"/>
              </a:rPr>
              <a:t>Sautter, </a:t>
            </a:r>
            <a:r>
              <a:rPr lang="en-US" sz="2000" dirty="0">
                <a:latin typeface="Times New Roman" panose="02020603050405020304" pitchFamily="18" charset="0"/>
                <a:cs typeface="Times New Roman" panose="02020603050405020304" pitchFamily="18" charset="0"/>
              </a:rPr>
              <a:t>2015</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BMW has accessed significant leadership competence in the global </a:t>
            </a:r>
            <a:r>
              <a:rPr lang="en-US" sz="2000" dirty="0" smtClean="0">
                <a:latin typeface="Times New Roman" panose="02020603050405020304" pitchFamily="18" charset="0"/>
                <a:cs typeface="Times New Roman" panose="02020603050405020304" pitchFamily="18" charset="0"/>
              </a:rPr>
              <a:t>market.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BWM has also attained competence through product differentiation.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BWM’s competence has been defined by profitability trend </a:t>
            </a: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442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9971"/>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BMW’s Operations Process.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88925" y="1718852"/>
            <a:ext cx="8596668" cy="4355377"/>
          </a:xfrm>
        </p:spPr>
        <p:txBody>
          <a:bodyPr/>
          <a:lstStyle/>
          <a:p>
            <a:pPr>
              <a:buAutoNum type="alphaLcPeriod"/>
            </a:pPr>
            <a:r>
              <a:rPr lang="en-US" sz="2000" i="1" dirty="0" smtClean="0">
                <a:latin typeface="Times New Roman" panose="02020603050405020304" pitchFamily="18" charset="0"/>
                <a:cs typeface="Times New Roman" panose="02020603050405020304" pitchFamily="18" charset="0"/>
              </a:rPr>
              <a:t>Flowchart </a:t>
            </a:r>
            <a:r>
              <a:rPr lang="en-US" sz="2000" i="1" dirty="0">
                <a:latin typeface="Times New Roman" panose="02020603050405020304" pitchFamily="18" charset="0"/>
                <a:cs typeface="Times New Roman" panose="02020603050405020304" pitchFamily="18" charset="0"/>
              </a:rPr>
              <a:t>for the BMW company production process</a:t>
            </a:r>
            <a:r>
              <a:rPr lang="en-US" sz="2000" i="1" dirty="0" smtClean="0">
                <a:latin typeface="Times New Roman" panose="02020603050405020304" pitchFamily="18" charset="0"/>
                <a:cs typeface="Times New Roman" panose="02020603050405020304" pitchFamily="18" charset="0"/>
              </a:rPr>
              <a:t>.</a:t>
            </a:r>
          </a:p>
          <a:p>
            <a:pPr marL="0" indent="0">
              <a:buNone/>
            </a:pPr>
            <a:endParaRPr lang="en-US" dirty="0"/>
          </a:p>
        </p:txBody>
      </p:sp>
      <p:sp>
        <p:nvSpPr>
          <p:cNvPr id="8" name="Rectangle 6"/>
          <p:cNvSpPr>
            <a:spLocks noChangeArrowheads="1"/>
          </p:cNvSpPr>
          <p:nvPr/>
        </p:nvSpPr>
        <p:spPr bwMode="auto">
          <a:xfrm>
            <a:off x="1732548" y="1930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9" name="Diagram 8"/>
          <p:cNvGraphicFramePr/>
          <p:nvPr>
            <p:extLst>
              <p:ext uri="{D42A27DB-BD31-4B8C-83A1-F6EECF244321}">
                <p14:modId xmlns:p14="http://schemas.microsoft.com/office/powerpoint/2010/main" val="658744487"/>
              </p:ext>
            </p:extLst>
          </p:nvPr>
        </p:nvGraphicFramePr>
        <p:xfrm>
          <a:off x="1732548" y="2179681"/>
          <a:ext cx="6562366" cy="3747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6145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a:bodyPr>
          <a:lstStyle/>
          <a:p>
            <a:r>
              <a:rPr lang="en-US" sz="2800" dirty="0" smtClean="0">
                <a:latin typeface="Times New Roman" panose="02020603050405020304" pitchFamily="18" charset="0"/>
                <a:cs typeface="Times New Roman" panose="02020603050405020304" pitchFamily="18" charset="0"/>
              </a:rPr>
              <a:t>Continuation on BMW </a:t>
            </a:r>
            <a:r>
              <a:rPr lang="en-US" sz="2800" dirty="0">
                <a:latin typeface="Times New Roman" panose="02020603050405020304" pitchFamily="18" charset="0"/>
                <a:cs typeface="Times New Roman" panose="02020603050405020304" pitchFamily="18" charset="0"/>
              </a:rPr>
              <a:t>Operations </a:t>
            </a:r>
            <a:r>
              <a:rPr lang="en-US" sz="2800" dirty="0" smtClean="0">
                <a:latin typeface="Times New Roman" panose="02020603050405020304" pitchFamily="18" charset="0"/>
                <a:cs typeface="Times New Roman" panose="02020603050405020304" pitchFamily="18" charset="0"/>
              </a:rPr>
              <a:t>Process …</a:t>
            </a:r>
            <a:endParaRPr lang="en-US" sz="2800" dirty="0"/>
          </a:p>
        </p:txBody>
      </p:sp>
      <p:sp>
        <p:nvSpPr>
          <p:cNvPr id="3" name="Content Placeholder 2"/>
          <p:cNvSpPr>
            <a:spLocks noGrp="1"/>
          </p:cNvSpPr>
          <p:nvPr>
            <p:ph idx="1"/>
          </p:nvPr>
        </p:nvSpPr>
        <p:spPr>
          <a:xfrm>
            <a:off x="677334" y="1567543"/>
            <a:ext cx="8596668" cy="4784271"/>
          </a:xfrm>
        </p:spPr>
        <p:txBody>
          <a:bodyPr>
            <a:noAutofit/>
          </a:bodyPr>
          <a:lstStyle/>
          <a:p>
            <a:pPr marL="0" indent="0">
              <a:buNone/>
            </a:pPr>
            <a:r>
              <a:rPr lang="en-US" sz="2000" i="1" dirty="0">
                <a:latin typeface="Times New Roman" panose="02020603050405020304" pitchFamily="18" charset="0"/>
                <a:cs typeface="Times New Roman" panose="02020603050405020304" pitchFamily="18" charset="0"/>
              </a:rPr>
              <a:t>b.    BMW company’s inventory policy.</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Raw materials are managed through careful examination based on the budgeted cost of inputs against what has been purchased as raw materials</a:t>
            </a:r>
            <a:r>
              <a:rPr lang="en-US" sz="18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Managers </a:t>
            </a:r>
            <a:r>
              <a:rPr lang="en-US" sz="1800" dirty="0">
                <a:latin typeface="Times New Roman" panose="02020603050405020304" pitchFamily="18" charset="0"/>
                <a:cs typeface="Times New Roman" panose="02020603050405020304" pitchFamily="18" charset="0"/>
              </a:rPr>
              <a:t>are committed to ensuring close monitoring of employee in conjunction with accurate guidance while on </a:t>
            </a:r>
            <a:r>
              <a:rPr lang="en-US" sz="1800" dirty="0" smtClean="0">
                <a:latin typeface="Times New Roman" panose="02020603050405020304" pitchFamily="18" charset="0"/>
                <a:cs typeface="Times New Roman" panose="02020603050405020304" pitchFamily="18" charset="0"/>
              </a:rPr>
              <a:t>duty for good process inventory.</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a:t>
            </a:r>
            <a:r>
              <a:rPr lang="en-US" sz="1800" dirty="0" smtClean="0">
                <a:latin typeface="Times New Roman" panose="02020603050405020304" pitchFamily="18" charset="0"/>
                <a:cs typeface="Times New Roman" panose="02020603050405020304" pitchFamily="18" charset="0"/>
              </a:rPr>
              <a:t>he </a:t>
            </a:r>
            <a:r>
              <a:rPr lang="en-US" sz="1800" dirty="0">
                <a:latin typeface="Times New Roman" panose="02020603050405020304" pitchFamily="18" charset="0"/>
                <a:cs typeface="Times New Roman" panose="02020603050405020304" pitchFamily="18" charset="0"/>
              </a:rPr>
              <a:t>company has adopted an effective inventory software system known as STASAM which compares the results of all estimation methods in each </a:t>
            </a:r>
            <a:r>
              <a:rPr lang="en-US" sz="1800" dirty="0" smtClean="0">
                <a:latin typeface="Times New Roman" panose="02020603050405020304" pitchFamily="18" charset="0"/>
                <a:cs typeface="Times New Roman" panose="02020603050405020304" pitchFamily="18" charset="0"/>
              </a:rPr>
              <a:t>inventory (Tate</a:t>
            </a:r>
            <a:r>
              <a:rPr lang="en-US" sz="1800" dirty="0">
                <a:latin typeface="Times New Roman" panose="02020603050405020304" pitchFamily="18" charset="0"/>
                <a:cs typeface="Times New Roman" panose="02020603050405020304" pitchFamily="18" charset="0"/>
              </a:rPr>
              <a:t>, Bals, &amp; Ellram, </a:t>
            </a:r>
            <a:r>
              <a:rPr lang="en-US" sz="1800" dirty="0" smtClean="0">
                <a:latin typeface="Times New Roman" panose="02020603050405020304" pitchFamily="18" charset="0"/>
                <a:cs typeface="Times New Roman" panose="02020603050405020304" pitchFamily="18" charset="0"/>
              </a:rPr>
              <a:t>2018).</a:t>
            </a:r>
            <a:endParaRPr lang="en-US" sz="1800" dirty="0">
              <a:latin typeface="Times New Roman" panose="02020603050405020304" pitchFamily="18" charset="0"/>
              <a:cs typeface="Times New Roman" panose="02020603050405020304" pitchFamily="18" charset="0"/>
            </a:endParaRPr>
          </a:p>
          <a:p>
            <a:pPr marL="0" indent="0">
              <a:buNone/>
            </a:pPr>
            <a:r>
              <a:rPr lang="en-US" sz="2000" i="1" dirty="0">
                <a:latin typeface="Times New Roman" panose="02020603050405020304" pitchFamily="18" charset="0"/>
                <a:cs typeface="Times New Roman" panose="02020603050405020304" pitchFamily="18" charset="0"/>
              </a:rPr>
              <a:t>c.    HRC Sustainability in Operations.</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Minimization the </a:t>
            </a:r>
            <a:r>
              <a:rPr lang="en-US" sz="1800" dirty="0">
                <a:latin typeface="Times New Roman" panose="02020603050405020304" pitchFamily="18" charset="0"/>
                <a:cs typeface="Times New Roman" panose="02020603050405020304" pitchFamily="18" charset="0"/>
              </a:rPr>
              <a:t>negative effects on the environment. </a:t>
            </a:r>
            <a:r>
              <a:rPr lang="en-US" sz="1800" dirty="0" smtClean="0">
                <a:latin typeface="Times New Roman" panose="02020603050405020304" pitchFamily="18" charset="0"/>
                <a:cs typeface="Times New Roman" panose="02020603050405020304" pitchFamily="18" charset="0"/>
              </a:rPr>
              <a:t>Technology.</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Electrification </a:t>
            </a:r>
            <a:r>
              <a:rPr lang="en-US" sz="1800" dirty="0">
                <a:latin typeface="Times New Roman" panose="02020603050405020304" pitchFamily="18" charset="0"/>
                <a:cs typeface="Times New Roman" panose="02020603050405020304" pitchFamily="18" charset="0"/>
              </a:rPr>
              <a:t>and </a:t>
            </a:r>
            <a:r>
              <a:rPr lang="en-US" sz="1800" dirty="0" smtClean="0">
                <a:latin typeface="Times New Roman" panose="02020603050405020304" pitchFamily="18" charset="0"/>
                <a:cs typeface="Times New Roman" panose="02020603050405020304" pitchFamily="18" charset="0"/>
              </a:rPr>
              <a:t>innovations.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t>
            </a:r>
            <a:r>
              <a:rPr lang="en-US" sz="1800" dirty="0" smtClean="0">
                <a:latin typeface="Times New Roman" panose="02020603050405020304" pitchFamily="18" charset="0"/>
                <a:cs typeface="Times New Roman" panose="02020603050405020304" pitchFamily="18" charset="0"/>
              </a:rPr>
              <a:t>ole </a:t>
            </a:r>
            <a:r>
              <a:rPr lang="en-US" sz="1800" dirty="0">
                <a:latin typeface="Times New Roman" panose="02020603050405020304" pitchFamily="18" charset="0"/>
                <a:cs typeface="Times New Roman" panose="02020603050405020304" pitchFamily="18" charset="0"/>
              </a:rPr>
              <a:t>model for other global companies by accessing full green electricity</a:t>
            </a:r>
          </a:p>
        </p:txBody>
      </p:sp>
    </p:spTree>
    <p:extLst>
      <p:ext uri="{BB962C8B-B14F-4D97-AF65-F5344CB8AC3E}">
        <p14:creationId xmlns:p14="http://schemas.microsoft.com/office/powerpoint/2010/main" val="1789714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6695"/>
          </a:xfrm>
        </p:spPr>
        <p:txBody>
          <a:bodyPr>
            <a:normAutofit/>
          </a:bodyPr>
          <a:lstStyle/>
          <a:p>
            <a:pPr algn="ctr"/>
            <a:r>
              <a:rPr lang="en-US" sz="2800" dirty="0">
                <a:latin typeface="Times New Roman" panose="02020603050405020304" pitchFamily="18" charset="0"/>
                <a:cs typeface="Times New Roman" panose="02020603050405020304" pitchFamily="18" charset="0"/>
              </a:rPr>
              <a:t>Quality at BMW.</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6295"/>
            <a:ext cx="8596668" cy="3880773"/>
          </a:xfrm>
        </p:spPr>
        <p:txBody>
          <a:bodyPr>
            <a:normAutofit/>
          </a:bodyPr>
          <a:lstStyle/>
          <a:p>
            <a:pPr marL="0" indent="0">
              <a:buNone/>
            </a:pPr>
            <a:r>
              <a:rPr lang="en-US" sz="2000" b="1" dirty="0" smtClean="0">
                <a:latin typeface="Times New Roman" panose="02020603050405020304" pitchFamily="18" charset="0"/>
                <a:cs typeface="Times New Roman" panose="02020603050405020304" pitchFamily="18" charset="0"/>
              </a:rPr>
              <a:t>a). Quality of manufacturing.</a:t>
            </a:r>
          </a:p>
          <a:p>
            <a:pPr marL="400050" lvl="1"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BMW Group is very much responsive to the customer’s expectations</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underscores on the aspect of professionalism for quality customer services</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has increasingly relied on HRC technology to ensure increased </a:t>
            </a:r>
            <a:r>
              <a:rPr lang="en-US" sz="2000" dirty="0" smtClean="0">
                <a:latin typeface="Times New Roman" panose="02020603050405020304" pitchFamily="18" charset="0"/>
                <a:cs typeface="Times New Roman" panose="02020603050405020304" pitchFamily="18" charset="0"/>
              </a:rPr>
              <a:t>productivity (</a:t>
            </a:r>
            <a:r>
              <a:rPr lang="en-US" sz="2000" dirty="0">
                <a:latin typeface="Times New Roman" panose="02020603050405020304" pitchFamily="18" charset="0"/>
                <a:cs typeface="Times New Roman" panose="02020603050405020304" pitchFamily="18" charset="0"/>
              </a:rPr>
              <a:t>Wheaton &amp; </a:t>
            </a:r>
            <a:r>
              <a:rPr lang="en-US" sz="2000" dirty="0" smtClean="0">
                <a:latin typeface="Times New Roman" panose="02020603050405020304" pitchFamily="18" charset="0"/>
                <a:cs typeface="Times New Roman" panose="02020603050405020304" pitchFamily="18" charset="0"/>
              </a:rPr>
              <a:t>Schrott., </a:t>
            </a:r>
            <a:r>
              <a:rPr lang="en-US" sz="2000" dirty="0">
                <a:latin typeface="Times New Roman" panose="02020603050405020304" pitchFamily="18" charset="0"/>
                <a:cs typeface="Times New Roman" panose="02020603050405020304" pitchFamily="18" charset="0"/>
              </a:rPr>
              <a:t>2018).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BMW Group has been characterizing by good team culture which keeps employees motivated to work towards customer satisfaction</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has opted for unending research and development as a basis for innovations.</a:t>
            </a:r>
          </a:p>
        </p:txBody>
      </p:sp>
    </p:spTree>
    <p:extLst>
      <p:ext uri="{BB962C8B-B14F-4D97-AF65-F5344CB8AC3E}">
        <p14:creationId xmlns:p14="http://schemas.microsoft.com/office/powerpoint/2010/main" val="49523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85725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on Quality at BMW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66851"/>
            <a:ext cx="8596668" cy="5238749"/>
          </a:xfrm>
        </p:spPr>
        <p:txBody>
          <a:bodyPr>
            <a:noAutofit/>
          </a:bodyPr>
          <a:lstStyle/>
          <a:p>
            <a:pPr marL="0" indent="0">
              <a:buNone/>
            </a:pPr>
            <a:r>
              <a:rPr lang="en-US" sz="2000" b="1" dirty="0" smtClean="0">
                <a:latin typeface="Times New Roman" panose="02020603050405020304" pitchFamily="18" charset="0"/>
                <a:cs typeface="Times New Roman" panose="02020603050405020304" pitchFamily="18" charset="0"/>
              </a:rPr>
              <a:t>b)  The </a:t>
            </a:r>
            <a:r>
              <a:rPr lang="en-US" sz="2000" b="1" dirty="0">
                <a:latin typeface="Times New Roman" panose="02020603050405020304" pitchFamily="18" charset="0"/>
                <a:cs typeface="Times New Roman" panose="02020603050405020304" pitchFamily="18" charset="0"/>
              </a:rPr>
              <a:t>BMW builds on quality in varied ways</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BMW assigns great importance to comprehensive quality assurance stretching from the development stage of </a:t>
            </a:r>
            <a:r>
              <a:rPr lang="en-US" sz="1800" dirty="0" smtClean="0">
                <a:latin typeface="Times New Roman" panose="02020603050405020304" pitchFamily="18" charset="0"/>
                <a:cs typeface="Times New Roman" panose="02020603050405020304" pitchFamily="18" charset="0"/>
              </a:rPr>
              <a:t>vehicle.</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 has </a:t>
            </a:r>
            <a:r>
              <a:rPr lang="en-US" sz="1800" dirty="0">
                <a:latin typeface="Times New Roman" panose="02020603050405020304" pitchFamily="18" charset="0"/>
                <a:cs typeface="Times New Roman" panose="02020603050405020304" pitchFamily="18" charset="0"/>
              </a:rPr>
              <a:t>effective quality management system that voluntarily requires the BMW centers to assess every operation </a:t>
            </a:r>
            <a:r>
              <a:rPr lang="en-US" sz="1800" dirty="0" smtClean="0">
                <a:latin typeface="Times New Roman" panose="02020603050405020304" pitchFamily="18" charset="0"/>
                <a:cs typeface="Times New Roman" panose="02020603050405020304" pitchFamily="18" charset="0"/>
              </a:rPr>
              <a:t>practice </a:t>
            </a:r>
            <a:r>
              <a:rPr lang="en-US" sz="1800" dirty="0">
                <a:latin typeface="Times New Roman" panose="02020603050405020304" pitchFamily="18" charset="0"/>
                <a:cs typeface="Times New Roman" panose="02020603050405020304" pitchFamily="18" charset="0"/>
              </a:rPr>
              <a:t>(Mariel &amp; Minner, 2015)</a:t>
            </a:r>
            <a:r>
              <a:rPr lang="en-US" sz="18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BMW Group has an ISO certificate which certifies that the company complies with the demanding </a:t>
            </a:r>
            <a:r>
              <a:rPr lang="en-US" sz="1800" dirty="0" smtClean="0">
                <a:latin typeface="Times New Roman" panose="02020603050405020304" pitchFamily="18" charset="0"/>
                <a:cs typeface="Times New Roman" panose="02020603050405020304" pitchFamily="18" charset="0"/>
              </a:rPr>
              <a:t>targets.</a:t>
            </a:r>
          </a:p>
          <a:p>
            <a:pPr marL="0" indent="0">
              <a:buNone/>
            </a:pPr>
            <a:r>
              <a:rPr lang="en-US" sz="2000" b="1" dirty="0">
                <a:latin typeface="Times New Roman" panose="02020603050405020304" pitchFamily="18" charset="0"/>
                <a:cs typeface="Times New Roman" panose="02020603050405020304" pitchFamily="18" charset="0"/>
              </a:rPr>
              <a:t>c)    BMW TQM tools</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The BMW Group is increasingly expanding to produce a wide range of </a:t>
            </a:r>
            <a:r>
              <a:rPr lang="en-US" sz="1800" dirty="0" smtClean="0">
                <a:latin typeface="Times New Roman" panose="02020603050405020304" pitchFamily="18" charset="0"/>
                <a:cs typeface="Times New Roman" panose="02020603050405020304" pitchFamily="18" charset="0"/>
              </a:rPr>
              <a:t>products.</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 has launched </a:t>
            </a:r>
            <a:r>
              <a:rPr lang="en-US" sz="1800" dirty="0">
                <a:latin typeface="Times New Roman" panose="02020603050405020304" pitchFamily="18" charset="0"/>
                <a:cs typeface="Times New Roman" panose="02020603050405020304" pitchFamily="18" charset="0"/>
              </a:rPr>
              <a:t>a stream of innovative products as a basic tool in the automobile market (Wheaton &amp; </a:t>
            </a:r>
            <a:r>
              <a:rPr lang="en-US" sz="1800" dirty="0" smtClean="0">
                <a:latin typeface="Times New Roman" panose="02020603050405020304" pitchFamily="18" charset="0"/>
                <a:cs typeface="Times New Roman" panose="02020603050405020304" pitchFamily="18" charset="0"/>
              </a:rPr>
              <a:t>Schrott, </a:t>
            </a:r>
            <a:r>
              <a:rPr lang="en-US" sz="1800" dirty="0">
                <a:latin typeface="Times New Roman" panose="02020603050405020304" pitchFamily="18" charset="0"/>
                <a:cs typeface="Times New Roman" panose="02020603050405020304" pitchFamily="18" charset="0"/>
              </a:rPr>
              <a:t>2018). </a:t>
            </a:r>
            <a:endParaRPr lang="en-US" sz="18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a:t>
            </a:r>
            <a:r>
              <a:rPr lang="en-US" sz="1800" dirty="0" smtClean="0">
                <a:latin typeface="Times New Roman" panose="02020603050405020304" pitchFamily="18" charset="0"/>
                <a:cs typeface="Times New Roman" panose="02020603050405020304" pitchFamily="18" charset="0"/>
              </a:rPr>
              <a:t>he </a:t>
            </a:r>
            <a:r>
              <a:rPr lang="en-US" sz="1800" dirty="0">
                <a:latin typeface="Times New Roman" panose="02020603050405020304" pitchFamily="18" charset="0"/>
                <a:cs typeface="Times New Roman" panose="02020603050405020304" pitchFamily="18" charset="0"/>
              </a:rPr>
              <a:t>company has availed logistic concerns to the purchase, the handle, the inventory management, and storage as well as methods of administration of sales. </a:t>
            </a:r>
            <a:endParaRPr lang="en-US" sz="18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BMW’s </a:t>
            </a:r>
            <a:r>
              <a:rPr lang="en-US" sz="1800" dirty="0">
                <a:latin typeface="Times New Roman" panose="02020603050405020304" pitchFamily="18" charset="0"/>
                <a:cs typeface="Times New Roman" panose="02020603050405020304" pitchFamily="18" charset="0"/>
              </a:rPr>
              <a:t>logistic activity has been committed to ensuring the proper flow of an organization with the aim of availing necessary resources the corresponding needs.</a:t>
            </a:r>
          </a:p>
        </p:txBody>
      </p:sp>
    </p:spTree>
    <p:extLst>
      <p:ext uri="{BB962C8B-B14F-4D97-AF65-F5344CB8AC3E}">
        <p14:creationId xmlns:p14="http://schemas.microsoft.com/office/powerpoint/2010/main" val="149694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BMW’s Capacity Planning.</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92500" lnSpcReduction="10000"/>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HRC requires higher initial capital investments.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Overreliance </a:t>
            </a:r>
            <a:r>
              <a:rPr lang="en-US" sz="2000" dirty="0">
                <a:latin typeface="Times New Roman" panose="02020603050405020304" pitchFamily="18" charset="0"/>
                <a:cs typeface="Times New Roman" panose="02020603050405020304" pitchFamily="18" charset="0"/>
              </a:rPr>
              <a:t>of HRC might lead to the creation of poor quality products due to the lack of proper inspection for technical errors made by robotics.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HRC </a:t>
            </a:r>
            <a:r>
              <a:rPr lang="en-US" sz="2000" dirty="0">
                <a:latin typeface="Times New Roman" panose="02020603050405020304" pitchFamily="18" charset="0"/>
                <a:cs typeface="Times New Roman" panose="02020603050405020304" pitchFamily="18" charset="0"/>
              </a:rPr>
              <a:t>technology has substantiated decline in skilled manpower in the company</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Assembly lines cannot be modified fully to fit the HRC based practice and hence leading to inflexibility in production.</a:t>
            </a: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4" y="1812471"/>
            <a:ext cx="5997575" cy="4228889"/>
          </a:xfrm>
        </p:spPr>
      </p:pic>
    </p:spTree>
    <p:extLst>
      <p:ext uri="{BB962C8B-B14F-4D97-AF65-F5344CB8AC3E}">
        <p14:creationId xmlns:p14="http://schemas.microsoft.com/office/powerpoint/2010/main" val="414696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3920"/>
          </a:xfrm>
        </p:spPr>
        <p:txBody>
          <a:bodyPr>
            <a:noAutofit/>
          </a:bodyPr>
          <a:lstStyle/>
          <a:p>
            <a:pPr algn="ctr"/>
            <a:r>
              <a:rPr lang="en-US" sz="2800" dirty="0">
                <a:latin typeface="Times New Roman" panose="02020603050405020304" pitchFamily="18" charset="0"/>
                <a:cs typeface="Times New Roman" panose="02020603050405020304" pitchFamily="18" charset="0"/>
              </a:rPr>
              <a:t>BMW Supply Chain.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93520"/>
            <a:ext cx="10993298" cy="4979469"/>
          </a:xfrm>
        </p:spPr>
        <p:txBody>
          <a:bodyPr/>
          <a:lstStyle/>
          <a:p>
            <a:pPr marL="0" indent="0">
              <a:buNone/>
            </a:pPr>
            <a:r>
              <a:rPr lang="en-US" sz="2000" i="1" dirty="0">
                <a:latin typeface="Times New Roman" panose="02020603050405020304" pitchFamily="18" charset="0"/>
                <a:cs typeface="Times New Roman" panose="02020603050405020304" pitchFamily="18" charset="0"/>
              </a:rPr>
              <a:t>BMW’s major supply chains.</a:t>
            </a:r>
            <a:endParaRPr lang="en-US" sz="20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21" name="Picture 2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155" y="1859763"/>
            <a:ext cx="9823887" cy="4398449"/>
          </a:xfrm>
          <a:prstGeom prst="rect">
            <a:avLst/>
          </a:prstGeom>
        </p:spPr>
      </p:pic>
    </p:spTree>
    <p:extLst>
      <p:ext uri="{BB962C8B-B14F-4D97-AF65-F5344CB8AC3E}">
        <p14:creationId xmlns:p14="http://schemas.microsoft.com/office/powerpoint/2010/main" val="949164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dirty="0"/>
              <a:t>.</a:t>
            </a:r>
            <a:br>
              <a:rPr lang="en-US" dirty="0"/>
            </a:br>
            <a:endParaRPr lang="en-US" dirty="0"/>
          </a:p>
        </p:txBody>
      </p:sp>
      <p:sp>
        <p:nvSpPr>
          <p:cNvPr id="3" name="Content Placeholder 2"/>
          <p:cNvSpPr>
            <a:spLocks noGrp="1"/>
          </p:cNvSpPr>
          <p:nvPr>
            <p:ph idx="1"/>
          </p:nvPr>
        </p:nvSpPr>
        <p:spPr>
          <a:xfrm>
            <a:off x="677334" y="1524000"/>
            <a:ext cx="8596668" cy="4076700"/>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is among the top performing companies based on the current trends in the automobile industry.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has </a:t>
            </a:r>
            <a:r>
              <a:rPr lang="en-US" sz="2000" dirty="0">
                <a:latin typeface="Times New Roman" panose="02020603050405020304" pitchFamily="18" charset="0"/>
                <a:cs typeface="Times New Roman" panose="02020603050405020304" pitchFamily="18" charset="0"/>
              </a:rPr>
              <a:t>maintained focus on the quality of products and services as well as the need to meet customer expectations.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operations are </a:t>
            </a:r>
            <a:r>
              <a:rPr lang="en-US" sz="2000" dirty="0" smtClean="0">
                <a:latin typeface="Times New Roman" panose="02020603050405020304" pitchFamily="18" charset="0"/>
                <a:cs typeface="Times New Roman" panose="02020603050405020304" pitchFamily="18" charset="0"/>
              </a:rPr>
              <a:t>complemented </a:t>
            </a:r>
            <a:r>
              <a:rPr lang="en-US" sz="2000" dirty="0">
                <a:latin typeface="Times New Roman" panose="02020603050405020304" pitchFamily="18" charset="0"/>
                <a:cs typeface="Times New Roman" panose="02020603050405020304" pitchFamily="18" charset="0"/>
              </a:rPr>
              <a:t>with new strategies which aligns with the HRC technology and future </a:t>
            </a:r>
            <a:r>
              <a:rPr lang="en-US" sz="2000" dirty="0" smtClean="0">
                <a:latin typeface="Times New Roman" panose="02020603050405020304" pitchFamily="18" charset="0"/>
                <a:cs typeface="Times New Roman" panose="02020603050405020304" pitchFamily="18" charset="0"/>
              </a:rPr>
              <a:t>BMW (Mariel &amp; Minner</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2015).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very </a:t>
            </a:r>
            <a:r>
              <a:rPr lang="en-US" sz="2000" dirty="0">
                <a:latin typeface="Times New Roman" panose="02020603050405020304" pitchFamily="18" charset="0"/>
                <a:cs typeface="Times New Roman" panose="02020603050405020304" pitchFamily="18" charset="0"/>
              </a:rPr>
              <a:t>firm should have a production planning capacity to complement its goals and objectives.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 need to emphasize on the quality of the product in relation to customer expectations.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should deploy its efforts in research and </a:t>
            </a:r>
            <a:r>
              <a:rPr lang="en-US" sz="2000" dirty="0" smtClean="0">
                <a:latin typeface="Times New Roman" panose="02020603050405020304" pitchFamily="18" charset="0"/>
                <a:cs typeface="Times New Roman" panose="02020603050405020304" pitchFamily="18" charset="0"/>
              </a:rPr>
              <a:t>development.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89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63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Bibliographies</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5900"/>
            <a:ext cx="8596668" cy="3880773"/>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Bollig</a:t>
            </a:r>
            <a:r>
              <a:rPr lang="en-US" sz="2000" dirty="0">
                <a:latin typeface="Times New Roman" panose="02020603050405020304" pitchFamily="18" charset="0"/>
                <a:cs typeface="Times New Roman" panose="02020603050405020304" pitchFamily="18" charset="0"/>
              </a:rPr>
              <a:t>, M., Ardey, N. and Sautter, M., 2015. The BMW Power E Drive Concept’s Drivetrain. </a:t>
            </a:r>
            <a:r>
              <a:rPr lang="en-US" sz="2000" i="1" dirty="0">
                <a:latin typeface="Times New Roman" panose="02020603050405020304" pitchFamily="18" charset="0"/>
                <a:cs typeface="Times New Roman" panose="02020603050405020304" pitchFamily="18" charset="0"/>
              </a:rPr>
              <a:t>MTZ worldwide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76</a:t>
            </a:r>
            <a:r>
              <a:rPr lang="en-US" sz="2000" dirty="0">
                <a:latin typeface="Times New Roman" panose="02020603050405020304" pitchFamily="18" charset="0"/>
                <a:cs typeface="Times New Roman" panose="02020603050405020304" pitchFamily="18" charset="0"/>
              </a:rPr>
              <a:t>(10), pp.4-9.</a:t>
            </a:r>
          </a:p>
          <a:p>
            <a:pPr marL="0" indent="0">
              <a:buNone/>
            </a:pPr>
            <a:r>
              <a:rPr lang="en-US" sz="2000" dirty="0">
                <a:latin typeface="Times New Roman" panose="02020603050405020304" pitchFamily="18" charset="0"/>
                <a:cs typeface="Times New Roman" panose="02020603050405020304" pitchFamily="18" charset="0"/>
              </a:rPr>
              <a:t>Kallich, S., Graf, H., Schaller, K.V. and Ritter, S., 2019. The New BMW Motorrad Boxer Engine with ShiftCam Technology. </a:t>
            </a:r>
            <a:r>
              <a:rPr lang="en-US" sz="2000" i="1" dirty="0">
                <a:latin typeface="Times New Roman" panose="02020603050405020304" pitchFamily="18" charset="0"/>
                <a:cs typeface="Times New Roman" panose="02020603050405020304" pitchFamily="18" charset="0"/>
              </a:rPr>
              <a:t>MTZ worldwide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80</a:t>
            </a:r>
            <a:r>
              <a:rPr lang="en-US" sz="2000" dirty="0">
                <a:latin typeface="Times New Roman" panose="02020603050405020304" pitchFamily="18" charset="0"/>
                <a:cs typeface="Times New Roman" panose="02020603050405020304" pitchFamily="18" charset="0"/>
              </a:rPr>
              <a:t>(4), pp.32-39.</a:t>
            </a:r>
          </a:p>
          <a:p>
            <a:pPr marL="0" indent="0">
              <a:buNone/>
            </a:pPr>
            <a:r>
              <a:rPr lang="en-US" sz="2000" dirty="0">
                <a:latin typeface="Times New Roman" panose="02020603050405020304" pitchFamily="18" charset="0"/>
                <a:cs typeface="Times New Roman" panose="02020603050405020304" pitchFamily="18" charset="0"/>
              </a:rPr>
              <a:t>Mariel, K. and Minner, S., 2015. Strategic capacity planning in automotive production networks under duties and duty drawbacks. </a:t>
            </a:r>
            <a:r>
              <a:rPr lang="en-US" sz="2000" i="1" dirty="0">
                <a:latin typeface="Times New Roman" panose="02020603050405020304" pitchFamily="18" charset="0"/>
                <a:cs typeface="Times New Roman" panose="02020603050405020304" pitchFamily="18" charset="0"/>
              </a:rPr>
              <a:t>International Journal of Production Economics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170</a:t>
            </a:r>
            <a:r>
              <a:rPr lang="en-US" sz="2000" dirty="0">
                <a:latin typeface="Times New Roman" panose="02020603050405020304" pitchFamily="18" charset="0"/>
                <a:cs typeface="Times New Roman" panose="02020603050405020304" pitchFamily="18" charset="0"/>
              </a:rPr>
              <a:t>, pp.687-700.</a:t>
            </a:r>
          </a:p>
          <a:p>
            <a:pPr marL="0" indent="0">
              <a:buNone/>
            </a:pPr>
            <a:r>
              <a:rPr lang="en-US" sz="2000" dirty="0">
                <a:latin typeface="Times New Roman" panose="02020603050405020304" pitchFamily="18" charset="0"/>
                <a:cs typeface="Times New Roman" panose="02020603050405020304" pitchFamily="18" charset="0"/>
              </a:rPr>
              <a:t>Tate, W., Bals, L. and Ellram, L. eds., 2018. </a:t>
            </a:r>
            <a:r>
              <a:rPr lang="en-US" sz="2000" i="1" dirty="0">
                <a:latin typeface="Times New Roman" panose="02020603050405020304" pitchFamily="18" charset="0"/>
                <a:cs typeface="Times New Roman" panose="02020603050405020304" pitchFamily="18" charset="0"/>
              </a:rPr>
              <a:t>Supply Chain Finance: Risk Management, Resilience and Supplier Management</a:t>
            </a:r>
            <a:r>
              <a:rPr lang="en-US" sz="2000" dirty="0">
                <a:latin typeface="Times New Roman" panose="02020603050405020304" pitchFamily="18" charset="0"/>
                <a:cs typeface="Times New Roman" panose="02020603050405020304" pitchFamily="18" charset="0"/>
              </a:rPr>
              <a:t>. Kogan Page Publishers.</a:t>
            </a:r>
          </a:p>
          <a:p>
            <a:pPr marL="0" indent="0">
              <a:buNone/>
            </a:pPr>
            <a:r>
              <a:rPr lang="en-US" sz="2000" dirty="0">
                <a:latin typeface="Times New Roman" panose="02020603050405020304" pitchFamily="18" charset="0"/>
                <a:cs typeface="Times New Roman" panose="02020603050405020304" pitchFamily="18" charset="0"/>
              </a:rPr>
              <a:t>Wheaton, B. and Schrott, B., 2018. </a:t>
            </a:r>
            <a:r>
              <a:rPr lang="en-US" sz="2000" i="1" dirty="0">
                <a:latin typeface="Times New Roman" panose="02020603050405020304" pitchFamily="18" charset="0"/>
                <a:cs typeface="Times New Roman" panose="02020603050405020304" pitchFamily="18" charset="0"/>
              </a:rPr>
              <a:t>Total Quality Management. Theory and Practice: Englischsprachiger Text mit zweisprachigem Index</a:t>
            </a:r>
            <a:r>
              <a:rPr lang="en-US" sz="2000" dirty="0">
                <a:latin typeface="Times New Roman" panose="02020603050405020304" pitchFamily="18" charset="0"/>
                <a:cs typeface="Times New Roman" panose="02020603050405020304" pitchFamily="18" charset="0"/>
              </a:rPr>
              <a:t>. Walter de Gruyter GmbH &amp; Co KG.</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66949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130</TotalTime>
  <Words>2878</Words>
  <Application>Microsoft Office PowerPoint</Application>
  <PresentationFormat>Widescreen</PresentationFormat>
  <Paragraphs>119</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Operations Report    BMW Company</vt:lpstr>
      <vt:lpstr>Introduction.</vt:lpstr>
      <vt:lpstr>Background of the BMW Company</vt:lpstr>
      <vt:lpstr>Operations Strategies of BMW. </vt:lpstr>
      <vt:lpstr>BMW’s Operations Process. </vt:lpstr>
      <vt:lpstr>Continuation on BMW Operations Process …</vt:lpstr>
      <vt:lpstr>Quality at BMW. </vt:lpstr>
      <vt:lpstr>Continuation on Quality at BMW </vt:lpstr>
      <vt:lpstr>BMW’s Capacity Planning. </vt:lpstr>
      <vt:lpstr>BMW Supply Chain. </vt:lpstr>
      <vt:lpstr>Conclusion. </vt:lpstr>
      <vt:lpstr>Bibliographies.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Operations Report    BMW Company</dc:title>
  <dc:creator>user</dc:creator>
  <cp:lastModifiedBy>ADMIN</cp:lastModifiedBy>
  <cp:revision>14</cp:revision>
  <dcterms:created xsi:type="dcterms:W3CDTF">2019-05-08T04:33:21Z</dcterms:created>
  <dcterms:modified xsi:type="dcterms:W3CDTF">2019-05-08T12:27:33Z</dcterms:modified>
</cp:coreProperties>
</file>